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81"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080"/>
    <a:srgbClr val="1E8A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19"/>
    <p:restoredTop sz="94599"/>
  </p:normalViewPr>
  <p:slideViewPr>
    <p:cSldViewPr snapToGrid="0" snapToObjects="1">
      <p:cViewPr varScale="1">
        <p:scale>
          <a:sx n="129" d="100"/>
          <a:sy n="129" d="100"/>
        </p:scale>
        <p:origin x="216" y="24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7EF09-2CBA-E646-960C-90DCDFD6D6EE}" type="datetimeFigureOut">
              <a:rPr lang="en-US" smtClean="0"/>
              <a:t>10/13/17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BA6F6-278E-344D-B658-7AC8EA39AED3}" type="slidenum">
              <a:rPr lang="en-US" smtClean="0"/>
              <a:t>‹#›</a:t>
            </a:fld>
            <a:endParaRPr lang="en-US"/>
          </a:p>
        </p:txBody>
      </p:sp>
    </p:spTree>
    <p:extLst>
      <p:ext uri="{BB962C8B-B14F-4D97-AF65-F5344CB8AC3E}">
        <p14:creationId xmlns:p14="http://schemas.microsoft.com/office/powerpoint/2010/main" val="1472095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 dirty="0" smtClean="0"/>
              <a:t>There are basically two kinds of research related to LPAA. </a:t>
            </a:r>
          </a:p>
          <a:p>
            <a:pPr rtl="0">
              <a:spcBef>
                <a:spcPts val="0"/>
              </a:spcBef>
              <a:buNone/>
            </a:pPr>
            <a:endParaRPr lang="en" dirty="0" smtClean="0"/>
          </a:p>
          <a:p>
            <a:pPr rtl="0">
              <a:spcBef>
                <a:spcPts val="0"/>
              </a:spcBef>
              <a:buNone/>
            </a:pPr>
            <a:r>
              <a:rPr lang="en" dirty="0" smtClean="0"/>
              <a:t>The first kind of research demonstrates the need for LPAA. These studies encompass many different aspects of the treatment process. They explore the relationship of aphasia to depression and the negative outcomes that are associated with depression. They examine how well treatment goals set by SLPs match the desired treatment goals expressed by people with aphasia and their families. They assess what information people with aphasia and their families received during rehabilitation and how well that information met their needs. They interviewed people with aphasia and their families to discover the essential elements necessary to live successfully with aphasia. Finally, they identified barriers that limit people with aphasia from fully participating in life.</a:t>
            </a:r>
          </a:p>
          <a:p>
            <a:pPr rtl="0">
              <a:spcBef>
                <a:spcPts val="0"/>
              </a:spcBef>
              <a:buNone/>
            </a:pPr>
            <a:endParaRPr lang="en" dirty="0" smtClean="0"/>
          </a:p>
          <a:p>
            <a:pPr rtl="0">
              <a:spcBef>
                <a:spcPts val="0"/>
              </a:spcBef>
              <a:buNone/>
            </a:pPr>
            <a:r>
              <a:rPr lang="en" dirty="0" smtClean="0"/>
              <a:t>The second kind of research focuses on the efficacy of treatments and interventions that embody some aspect of LPAA. These studies also have a broad scope, and cover different domains of treatment from impairment to psychosocial factors.</a:t>
            </a:r>
          </a:p>
          <a:p>
            <a:pPr rtl="0">
              <a:spcBef>
                <a:spcPts val="0"/>
              </a:spcBef>
              <a:buNone/>
            </a:pPr>
            <a:endParaRPr lang="en" dirty="0" smtClean="0"/>
          </a:p>
          <a:p>
            <a:pPr>
              <a:spcBef>
                <a:spcPts val="0"/>
              </a:spcBef>
              <a:buNone/>
            </a:pPr>
            <a:r>
              <a:rPr lang="en" dirty="0" smtClean="0"/>
              <a:t>The accompanying reference list of research studies contains examples of each kind of study that are summarized in this module. This is not meant to be a systematic or an exhaustive review; rather it is meant to highlight the kinds of evidence we have to date that relate to the need for and the efficacy of LPAA.</a:t>
            </a:r>
          </a:p>
          <a:p>
            <a:endParaRPr lang="en-US" dirty="0"/>
          </a:p>
        </p:txBody>
      </p:sp>
      <p:sp>
        <p:nvSpPr>
          <p:cNvPr id="4" name="Slide Number Placeholder 3"/>
          <p:cNvSpPr>
            <a:spLocks noGrp="1"/>
          </p:cNvSpPr>
          <p:nvPr>
            <p:ph type="sldNum" sz="quarter" idx="10"/>
          </p:nvPr>
        </p:nvSpPr>
        <p:spPr/>
        <p:txBody>
          <a:bodyPr/>
          <a:lstStyle/>
          <a:p>
            <a:fld id="{880BA6F6-278E-344D-B658-7AC8EA39AED3}" type="slidenum">
              <a:rPr lang="en-US" smtClean="0"/>
              <a:t>5</a:t>
            </a:fld>
            <a:endParaRPr lang="en-US"/>
          </a:p>
        </p:txBody>
      </p:sp>
    </p:spTree>
    <p:extLst>
      <p:ext uri="{BB962C8B-B14F-4D97-AF65-F5344CB8AC3E}">
        <p14:creationId xmlns:p14="http://schemas.microsoft.com/office/powerpoint/2010/main" val="411484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14</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15</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16</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17</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18</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19</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20</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21</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22</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23</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 dirty="0" smtClean="0"/>
              <a:t>Participating in meaningful activities fostered independence, well-being, and a sense of purpose or usefulness. </a:t>
            </a:r>
          </a:p>
          <a:p>
            <a:pPr rtl="0">
              <a:spcBef>
                <a:spcPts val="0"/>
              </a:spcBef>
              <a:buNone/>
            </a:pPr>
            <a:endParaRPr lang="en" dirty="0" smtClean="0"/>
          </a:p>
          <a:p>
            <a:pPr rtl="0">
              <a:spcBef>
                <a:spcPts val="0"/>
              </a:spcBef>
              <a:buNone/>
            </a:pPr>
            <a:r>
              <a:rPr lang="en" dirty="0" smtClean="0"/>
              <a:t>Relationships with family, friends, and other people with aphasia provided a sense of connectedness, support, and positivity. Participants discussed how aphasia and others’ lack of knowledge about the condition interfered with such relationships, but also expressed the importance of maintaining relationships and developing new ones.</a:t>
            </a:r>
          </a:p>
          <a:p>
            <a:pPr rtl="0">
              <a:spcBef>
                <a:spcPts val="0"/>
              </a:spcBef>
              <a:buNone/>
            </a:pPr>
            <a:endParaRPr lang="en" dirty="0" smtClean="0"/>
          </a:p>
          <a:p>
            <a:pPr rtl="0">
              <a:spcBef>
                <a:spcPts val="0"/>
              </a:spcBef>
              <a:buNone/>
            </a:pPr>
            <a:r>
              <a:rPr lang="en" dirty="0" smtClean="0"/>
              <a:t>The ability to communicate with others was integral to all other themes. Perceptions that their communication was improving gave participants hope. They expressed the importance of having access to formal therapy services across time to help them remain actively engaged in communication recovery, especially when such services helped them incorporate communication practice into their everyday activities.</a:t>
            </a:r>
          </a:p>
          <a:p>
            <a:pPr rtl="0">
              <a:spcBef>
                <a:spcPts val="0"/>
              </a:spcBef>
              <a:buNone/>
            </a:pPr>
            <a:endParaRPr lang="en" dirty="0" smtClean="0"/>
          </a:p>
          <a:p>
            <a:pPr rtl="0">
              <a:spcBef>
                <a:spcPts val="0"/>
              </a:spcBef>
              <a:buNone/>
            </a:pPr>
            <a:r>
              <a:rPr lang="en" dirty="0" smtClean="0"/>
              <a:t>Participants discussed the challenge of remaining positive given their communication impairment, but stated that staying active and setting goals helped them through the difficult times.</a:t>
            </a:r>
          </a:p>
          <a:p>
            <a:pPr rtl="0">
              <a:spcBef>
                <a:spcPts val="0"/>
              </a:spcBef>
              <a:buNone/>
            </a:pPr>
            <a:endParaRPr lang="en" dirty="0" smtClean="0"/>
          </a:p>
          <a:p>
            <a:pPr>
              <a:spcBef>
                <a:spcPts val="0"/>
              </a:spcBef>
              <a:buNone/>
            </a:pPr>
            <a:endParaRPr lang="en" dirty="0" smtClean="0"/>
          </a:p>
          <a:p>
            <a:endParaRPr lang="en-US" dirty="0"/>
          </a:p>
        </p:txBody>
      </p:sp>
      <p:sp>
        <p:nvSpPr>
          <p:cNvPr id="4" name="Slide Number Placeholder 3"/>
          <p:cNvSpPr>
            <a:spLocks noGrp="1"/>
          </p:cNvSpPr>
          <p:nvPr>
            <p:ph type="sldNum" sz="quarter" idx="10"/>
          </p:nvPr>
        </p:nvSpPr>
        <p:spPr/>
        <p:txBody>
          <a:bodyPr/>
          <a:lstStyle/>
          <a:p>
            <a:fld id="{880BA6F6-278E-344D-B658-7AC8EA39AED3}" type="slidenum">
              <a:rPr lang="en-US" smtClean="0"/>
              <a:t>6</a:t>
            </a:fld>
            <a:endParaRPr lang="en-US"/>
          </a:p>
        </p:txBody>
      </p:sp>
    </p:spTree>
    <p:extLst>
      <p:ext uri="{BB962C8B-B14F-4D97-AF65-F5344CB8AC3E}">
        <p14:creationId xmlns:p14="http://schemas.microsoft.com/office/powerpoint/2010/main" val="289531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24</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25</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 dirty="0" smtClean="0"/>
              <a:t>People with aphasia wanted to communicate not only basic needs, but their opinions about things. They wanted goals that would help them achieve engagement in social, leisure, and work activities.</a:t>
            </a:r>
          </a:p>
          <a:p>
            <a:pPr rtl="0">
              <a:spcBef>
                <a:spcPts val="0"/>
              </a:spcBef>
              <a:buNone/>
            </a:pPr>
            <a:endParaRPr lang="en" dirty="0" smtClean="0"/>
          </a:p>
          <a:p>
            <a:pPr rtl="0">
              <a:spcBef>
                <a:spcPts val="0"/>
              </a:spcBef>
              <a:buNone/>
            </a:pPr>
            <a:r>
              <a:rPr lang="en" dirty="0" smtClean="0"/>
              <a:t>Family members wanted to be included in rehabilitation. They wanted  to be able to communicate with the person with aphasia, and some wanted specific training. They discussed the importance of being provided with a sense of hope and positivity, especially in the early stages. They wanted information about aphasia and about available services. They wanted support to help them cope with their loved one’s aphasia and their own change in responsibilities that the stroke and aphasia necessitated.</a:t>
            </a:r>
          </a:p>
          <a:p>
            <a:pPr rtl="0">
              <a:spcBef>
                <a:spcPts val="0"/>
              </a:spcBef>
              <a:buNone/>
            </a:pPr>
            <a:endParaRPr lang="en" dirty="0" smtClean="0"/>
          </a:p>
          <a:p>
            <a:pPr>
              <a:spcBef>
                <a:spcPts val="0"/>
              </a:spcBef>
              <a:buNone/>
            </a:pPr>
            <a:r>
              <a:rPr lang="en" dirty="0" smtClean="0"/>
              <a:t>Although the SLPs expressed goals that included impairment, activity, and participation, they expressed a tension in the early stages of rehabilitation, indicating that they needed to have specific, measurable,achievable, time-bound goals during that medically-oriented period of treatment, and inferring that more “functional” goals (i.e., activity and participation oriented) were better suited to later in the rehabilitation process.</a:t>
            </a:r>
          </a:p>
          <a:p>
            <a:endParaRPr lang="en-US" dirty="0"/>
          </a:p>
        </p:txBody>
      </p:sp>
      <p:sp>
        <p:nvSpPr>
          <p:cNvPr id="4" name="Slide Number Placeholder 3"/>
          <p:cNvSpPr>
            <a:spLocks noGrp="1"/>
          </p:cNvSpPr>
          <p:nvPr>
            <p:ph type="sldNum" sz="quarter" idx="10"/>
          </p:nvPr>
        </p:nvSpPr>
        <p:spPr/>
        <p:txBody>
          <a:bodyPr/>
          <a:lstStyle/>
          <a:p>
            <a:fld id="{880BA6F6-278E-344D-B658-7AC8EA39AED3}" type="slidenum">
              <a:rPr lang="en-US" smtClean="0"/>
              <a:t>7</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 smtClean="0"/>
              <a:t>Information about aphasia and recovery, communication strategies, and coping strategies were among the most common themes, but the specific information needed varied according to time post-onset.</a:t>
            </a: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8</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 smtClean="0"/>
              <a:t>The barriers included other people (e.g., not checking to see whether the PWA has understood what has been said), physical barriers (e.g., unclear written information), and societal barriers (e.g., being required to write down information for service). </a:t>
            </a: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9</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10</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11</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12</a:t>
            </a:fld>
            <a:endParaRPr lang="en-US"/>
          </a:p>
        </p:txBody>
      </p:sp>
    </p:spTree>
    <p:extLst>
      <p:ext uri="{BB962C8B-B14F-4D97-AF65-F5344CB8AC3E}">
        <p14:creationId xmlns:p14="http://schemas.microsoft.com/office/powerpoint/2010/main" val="299903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 dirty="0"/>
          </a:p>
        </p:txBody>
      </p:sp>
      <p:sp>
        <p:nvSpPr>
          <p:cNvPr id="4" name="Slide Number Placeholder 3"/>
          <p:cNvSpPr>
            <a:spLocks noGrp="1"/>
          </p:cNvSpPr>
          <p:nvPr>
            <p:ph type="sldNum" sz="quarter" idx="10"/>
          </p:nvPr>
        </p:nvSpPr>
        <p:spPr/>
        <p:txBody>
          <a:bodyPr/>
          <a:lstStyle/>
          <a:p>
            <a:fld id="{880BA6F6-278E-344D-B658-7AC8EA39AED3}" type="slidenum">
              <a:rPr lang="en-US" smtClean="0"/>
              <a:t>13</a:t>
            </a:fld>
            <a:endParaRPr lang="en-US"/>
          </a:p>
        </p:txBody>
      </p:sp>
    </p:spTree>
    <p:extLst>
      <p:ext uri="{BB962C8B-B14F-4D97-AF65-F5344CB8AC3E}">
        <p14:creationId xmlns:p14="http://schemas.microsoft.com/office/powerpoint/2010/main" val="299903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162944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202175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247682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418395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102410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40964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41666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196992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1078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185411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9D21772C-4C58-274E-83EC-26F443A28F2E}" type="datetimeFigureOut">
              <a:rPr lang="en-US" smtClean="0"/>
              <a:t>10/13/17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D81BFFB-987C-5A47-9C83-49F693268E14}" type="slidenum">
              <a:rPr lang="en-US" smtClean="0"/>
              <a:t>‹#›</a:t>
            </a:fld>
            <a:endParaRPr lang="en-US"/>
          </a:p>
        </p:txBody>
      </p:sp>
    </p:spTree>
    <p:extLst>
      <p:ext uri="{BB962C8B-B14F-4D97-AF65-F5344CB8AC3E}">
        <p14:creationId xmlns:p14="http://schemas.microsoft.com/office/powerpoint/2010/main" val="949802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3998" cy="1009951"/>
          </a:xfrm>
          <a:prstGeom prst="rect">
            <a:avLst/>
          </a:prstGeom>
          <a:solidFill>
            <a:srgbClr val="22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9"/>
          <p:cNvSpPr/>
          <p:nvPr userDrawn="1"/>
        </p:nvSpPr>
        <p:spPr>
          <a:xfrm rot="10800000">
            <a:off x="-4" y="3549827"/>
            <a:ext cx="9143999" cy="1593670"/>
          </a:xfrm>
          <a:prstGeom prst="rect">
            <a:avLst/>
          </a:prstGeom>
          <a:gradFill flip="none" rotWithShape="1">
            <a:gsLst>
              <a:gs pos="0">
                <a:srgbClr val="1E8A1F"/>
              </a:gs>
              <a:gs pos="54000">
                <a:srgbClr val="FFFFFF"/>
              </a:gs>
            </a:gsLst>
            <a:lin ang="5100000" scaled="0"/>
            <a:tileRect/>
          </a:gradFill>
          <a:ln>
            <a:noFill/>
          </a:ln>
        </p:spPr>
        <p:txBody>
          <a:bodyPr lIns="91425" tIns="45700" rIns="91425" bIns="45700" anchor="ctr" anchorCtr="0">
            <a:noAutofit/>
          </a:bodyPr>
          <a:lstStyle/>
          <a:p>
            <a:pPr>
              <a:spcBef>
                <a:spcPts val="0"/>
              </a:spcBef>
              <a:buNone/>
            </a:pPr>
            <a:endParaRPr/>
          </a:p>
        </p:txBody>
      </p:sp>
      <p:pic>
        <p:nvPicPr>
          <p:cNvPr id="11" name="Picture 10" descr="AAccess_White.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39268" y="4148576"/>
            <a:ext cx="1788177" cy="925187"/>
          </a:xfrm>
          <a:prstGeom prst="rect">
            <a:avLst/>
          </a:prstGeom>
        </p:spPr>
      </p:pic>
      <p:sp>
        <p:nvSpPr>
          <p:cNvPr id="14" name="Shape 35"/>
          <p:cNvSpPr txBox="1">
            <a:spLocks/>
          </p:cNvSpPr>
          <p:nvPr userDrawn="1"/>
        </p:nvSpPr>
        <p:spPr>
          <a:xfrm>
            <a:off x="140234" y="4709774"/>
            <a:ext cx="8512398" cy="50382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1600" dirty="0" err="1" smtClean="0">
                <a:solidFill>
                  <a:srgbClr val="1E8A1F"/>
                </a:solidFill>
                <a:latin typeface="Calibri"/>
                <a:cs typeface="Calibri"/>
              </a:rPr>
              <a:t>www.AphasiaAccess.org</a:t>
            </a:r>
            <a:endParaRPr lang="en" sz="1600" dirty="0">
              <a:solidFill>
                <a:srgbClr val="1E8A1F"/>
              </a:solidFill>
              <a:latin typeface="Calibri"/>
              <a:cs typeface="Calibri"/>
            </a:endParaRPr>
          </a:p>
        </p:txBody>
      </p:sp>
    </p:spTree>
    <p:extLst>
      <p:ext uri="{BB962C8B-B14F-4D97-AF65-F5344CB8AC3E}">
        <p14:creationId xmlns:p14="http://schemas.microsoft.com/office/powerpoint/2010/main" val="197717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3998" cy="1900202"/>
          </a:xfrm>
          <a:prstGeom prst="rect">
            <a:avLst/>
          </a:prstGeom>
          <a:solidFill>
            <a:srgbClr val="22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hape 9"/>
          <p:cNvSpPr/>
          <p:nvPr/>
        </p:nvSpPr>
        <p:spPr>
          <a:xfrm rot="10800000" flipH="1">
            <a:off x="-1" y="1900202"/>
            <a:ext cx="9143999" cy="3243296"/>
          </a:xfrm>
          <a:prstGeom prst="rect">
            <a:avLst/>
          </a:prstGeom>
          <a:gradFill flip="none" rotWithShape="1">
            <a:gsLst>
              <a:gs pos="0">
                <a:srgbClr val="1E8A1F"/>
              </a:gs>
              <a:gs pos="54000">
                <a:srgbClr val="FFFFFF"/>
              </a:gs>
            </a:gsLst>
            <a:lin ang="5100000" scaled="0"/>
            <a:tileRect/>
          </a:gradFill>
          <a:ln>
            <a:noFill/>
          </a:ln>
        </p:spPr>
        <p:txBody>
          <a:bodyPr lIns="91425" tIns="45700" rIns="91425" bIns="45700" anchor="ctr" anchorCtr="0">
            <a:noAutofit/>
          </a:bodyPr>
          <a:lstStyle/>
          <a:p>
            <a:pPr>
              <a:spcBef>
                <a:spcPts val="0"/>
              </a:spcBef>
              <a:buNone/>
            </a:pPr>
            <a:endParaRPr/>
          </a:p>
        </p:txBody>
      </p:sp>
      <p:pic>
        <p:nvPicPr>
          <p:cNvPr id="4" name="Picture 3" descr="AAccess_Whit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6" y="198763"/>
            <a:ext cx="1788177" cy="925187"/>
          </a:xfrm>
          <a:prstGeom prst="rect">
            <a:avLst/>
          </a:prstGeom>
        </p:spPr>
      </p:pic>
      <p:sp>
        <p:nvSpPr>
          <p:cNvPr id="6" name="Shape 35"/>
          <p:cNvSpPr txBox="1">
            <a:spLocks/>
          </p:cNvSpPr>
          <p:nvPr/>
        </p:nvSpPr>
        <p:spPr>
          <a:xfrm>
            <a:off x="2007253" y="926702"/>
            <a:ext cx="7036735" cy="1067601"/>
          </a:xfrm>
          <a:prstGeom prst="rect">
            <a:avLst/>
          </a:prstGeom>
          <a:noFill/>
          <a:ln>
            <a:noFill/>
          </a:ln>
        </p:spPr>
        <p:txBody>
          <a:bodyPr lIns="91425" tIns="91425" rIns="91425" bIns="91425" anchor="b" anchorCtr="0">
            <a:noAutofit/>
          </a:bodyPr>
          <a:lstStyle/>
          <a:p>
            <a:r>
              <a:rPr lang="en" sz="5400" b="1" dirty="0" smtClean="0">
                <a:solidFill>
                  <a:schemeClr val="bg1"/>
                </a:solidFill>
                <a:latin typeface="Calibri"/>
                <a:cs typeface="Calibri"/>
              </a:rPr>
              <a:t>The Evidence for LPAA</a:t>
            </a:r>
            <a:endParaRPr lang="en" sz="5400" b="1" dirty="0">
              <a:solidFill>
                <a:schemeClr val="bg1"/>
              </a:solidFill>
              <a:latin typeface="Calibri"/>
              <a:cs typeface="Calibri"/>
            </a:endParaRPr>
          </a:p>
        </p:txBody>
      </p:sp>
      <p:sp>
        <p:nvSpPr>
          <p:cNvPr id="8" name="Shape 35"/>
          <p:cNvSpPr txBox="1">
            <a:spLocks/>
          </p:cNvSpPr>
          <p:nvPr/>
        </p:nvSpPr>
        <p:spPr>
          <a:xfrm>
            <a:off x="2095497" y="2087582"/>
            <a:ext cx="6746875" cy="325437"/>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Life Participation Approach to Aphasia</a:t>
            </a:r>
            <a:endParaRPr lang="en" sz="3100" dirty="0">
              <a:solidFill>
                <a:srgbClr val="1E8A1F"/>
              </a:solidFill>
              <a:latin typeface="Calibri"/>
              <a:cs typeface="Calibri"/>
            </a:endParaRPr>
          </a:p>
        </p:txBody>
      </p:sp>
      <p:sp>
        <p:nvSpPr>
          <p:cNvPr id="10" name="Shape 36"/>
          <p:cNvSpPr txBox="1">
            <a:spLocks noGrp="1"/>
          </p:cNvSpPr>
          <p:nvPr>
            <p:ph type="subTitle" idx="1"/>
          </p:nvPr>
        </p:nvSpPr>
        <p:spPr>
          <a:xfrm>
            <a:off x="2214563" y="2413019"/>
            <a:ext cx="6596062" cy="1443349"/>
          </a:xfrm>
          <a:prstGeom prst="rect">
            <a:avLst/>
          </a:prstGeom>
        </p:spPr>
        <p:txBody>
          <a:bodyPr lIns="91425" tIns="91425" rIns="91425" bIns="91425" anchor="ctr" anchorCtr="0">
            <a:noAutofit/>
          </a:bodyPr>
          <a:lstStyle/>
          <a:p>
            <a:pPr algn="l">
              <a:spcBef>
                <a:spcPts val="0"/>
              </a:spcBef>
              <a:buNone/>
            </a:pPr>
            <a:r>
              <a:rPr lang="en" sz="1700" dirty="0">
                <a:solidFill>
                  <a:srgbClr val="1E8A1F"/>
                </a:solidFill>
                <a:latin typeface="Cambria"/>
                <a:cs typeface="Cambria"/>
              </a:rPr>
              <a:t>Based on Simmons-Mackie, N. &amp; Kagan, A. (2015). </a:t>
            </a:r>
            <a:r>
              <a:rPr lang="en-US" sz="1700" dirty="0" smtClean="0">
                <a:solidFill>
                  <a:srgbClr val="1E8A1F"/>
                </a:solidFill>
                <a:latin typeface="Cambria"/>
                <a:cs typeface="Cambria"/>
              </a:rPr>
              <a:t/>
            </a:r>
            <a:br>
              <a:rPr lang="en-US" sz="1700" dirty="0" smtClean="0">
                <a:solidFill>
                  <a:srgbClr val="1E8A1F"/>
                </a:solidFill>
                <a:latin typeface="Cambria"/>
                <a:cs typeface="Cambria"/>
              </a:rPr>
            </a:br>
            <a:r>
              <a:rPr lang="en" sz="1700" i="1" dirty="0" smtClean="0">
                <a:solidFill>
                  <a:srgbClr val="1E8A1F"/>
                </a:solidFill>
                <a:latin typeface="Cambria"/>
                <a:cs typeface="Cambria"/>
              </a:rPr>
              <a:t>Research </a:t>
            </a:r>
            <a:r>
              <a:rPr lang="en" sz="1700" i="1" dirty="0">
                <a:solidFill>
                  <a:srgbClr val="1E8A1F"/>
                </a:solidFill>
                <a:latin typeface="Cambria"/>
                <a:cs typeface="Cambria"/>
              </a:rPr>
              <a:t>Evidence </a:t>
            </a:r>
            <a:r>
              <a:rPr lang="en" sz="1700" i="1" dirty="0" smtClean="0">
                <a:solidFill>
                  <a:srgbClr val="1E8A1F"/>
                </a:solidFill>
                <a:latin typeface="Cambria"/>
                <a:cs typeface="Cambria"/>
              </a:rPr>
              <a:t>for </a:t>
            </a:r>
            <a:r>
              <a:rPr lang="en" sz="1700" i="1" dirty="0">
                <a:solidFill>
                  <a:srgbClr val="1E8A1F"/>
                </a:solidFill>
                <a:latin typeface="Cambria"/>
                <a:cs typeface="Cambria"/>
              </a:rPr>
              <a:t>Life Participation Intervention in Aphasia. </a:t>
            </a:r>
            <a:r>
              <a:rPr lang="en" sz="1700" dirty="0">
                <a:solidFill>
                  <a:srgbClr val="1E8A1F"/>
                </a:solidFill>
                <a:latin typeface="Cambria"/>
                <a:cs typeface="Cambria"/>
              </a:rPr>
              <a:t>Presented at the </a:t>
            </a:r>
            <a:r>
              <a:rPr lang="en" sz="1700" dirty="0" smtClean="0">
                <a:solidFill>
                  <a:srgbClr val="1E8A1F"/>
                </a:solidFill>
                <a:latin typeface="Cambria"/>
                <a:cs typeface="Cambria"/>
              </a:rPr>
              <a:t>2015 </a:t>
            </a:r>
            <a:r>
              <a:rPr lang="en" sz="1700" dirty="0">
                <a:solidFill>
                  <a:srgbClr val="1E8A1F"/>
                </a:solidFill>
                <a:latin typeface="Cambria"/>
                <a:cs typeface="Cambria"/>
              </a:rPr>
              <a:t>AphasiaAccess Leadership Summit, </a:t>
            </a:r>
            <a:r>
              <a:rPr lang="en" sz="1700" dirty="0" smtClean="0">
                <a:solidFill>
                  <a:srgbClr val="1E8A1F"/>
                </a:solidFill>
                <a:latin typeface="Cambria"/>
                <a:cs typeface="Cambria"/>
              </a:rPr>
              <a:t>Boston</a:t>
            </a:r>
            <a:endParaRPr lang="en" sz="1700" dirty="0">
              <a:solidFill>
                <a:srgbClr val="1E8A1F"/>
              </a:solidFill>
              <a:latin typeface="Cambria"/>
              <a:cs typeface="Cambria"/>
            </a:endParaRPr>
          </a:p>
        </p:txBody>
      </p:sp>
      <p:sp>
        <p:nvSpPr>
          <p:cNvPr id="11" name="TextBox 10"/>
          <p:cNvSpPr txBox="1"/>
          <p:nvPr/>
        </p:nvSpPr>
        <p:spPr>
          <a:xfrm>
            <a:off x="127000" y="4472032"/>
            <a:ext cx="8802688" cy="600164"/>
          </a:xfrm>
          <a:prstGeom prst="rect">
            <a:avLst/>
          </a:prstGeom>
          <a:noFill/>
        </p:spPr>
        <p:txBody>
          <a:bodyPr wrap="square" rtlCol="0">
            <a:spAutoFit/>
          </a:bodyPr>
          <a:lstStyle/>
          <a:p>
            <a:r>
              <a:rPr lang="en-US" sz="1100" b="1" dirty="0" smtClean="0">
                <a:solidFill>
                  <a:schemeClr val="bg1"/>
                </a:solidFill>
              </a:rPr>
              <a:t>NOTE: </a:t>
            </a:r>
            <a:r>
              <a:rPr lang="en-US" sz="1100" dirty="0">
                <a:solidFill>
                  <a:schemeClr val="bg1"/>
                </a:solidFill>
              </a:rPr>
              <a:t>The associated document, “Course Module: The Evidence for LPAA”, contains information regarding relevant standards/guidelines, learning objectives, additional learning materials, and assessment activities. The </a:t>
            </a:r>
            <a:r>
              <a:rPr lang="en-US" sz="1100" dirty="0" smtClean="0">
                <a:solidFill>
                  <a:schemeClr val="bg1"/>
                </a:solidFill>
              </a:rPr>
              <a:t>document </a:t>
            </a:r>
            <a:r>
              <a:rPr lang="en-US" sz="1100" dirty="0">
                <a:solidFill>
                  <a:schemeClr val="bg1"/>
                </a:solidFill>
              </a:rPr>
              <a:t>“Summary of Research References” contains the references separated into categories.</a:t>
            </a:r>
          </a:p>
        </p:txBody>
      </p:sp>
    </p:spTree>
    <p:extLst>
      <p:ext uri="{BB962C8B-B14F-4D97-AF65-F5344CB8AC3E}">
        <p14:creationId xmlns:p14="http://schemas.microsoft.com/office/powerpoint/2010/main" val="65998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Low mood and depression</a:t>
            </a:r>
            <a:endParaRPr lang="en" sz="31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33</a:t>
            </a:r>
            <a:r>
              <a:rPr lang="en-US" sz="2300" dirty="0" smtClean="0">
                <a:latin typeface="Calibri"/>
                <a:cs typeface="Calibri"/>
              </a:rPr>
              <a:t>%–79</a:t>
            </a:r>
            <a:r>
              <a:rPr lang="en-US" sz="2300" dirty="0">
                <a:latin typeface="Calibri"/>
                <a:cs typeface="Calibri"/>
              </a:rPr>
              <a:t>% of stroke survivors experience </a:t>
            </a:r>
            <a:r>
              <a:rPr lang="en-US" sz="2300" dirty="0" smtClean="0">
                <a:latin typeface="Calibri"/>
                <a:cs typeface="Calibri"/>
              </a:rPr>
              <a:t>depression</a:t>
            </a:r>
            <a:br>
              <a:rPr lang="en-US" sz="2300" dirty="0" smtClean="0">
                <a:latin typeface="Calibri"/>
                <a:cs typeface="Calibri"/>
              </a:rPr>
            </a:br>
            <a:r>
              <a:rPr lang="en-US" sz="2300" b="0" i="1" dirty="0" smtClean="0">
                <a:solidFill>
                  <a:srgbClr val="1E8A1F"/>
                </a:solidFill>
                <a:latin typeface="Calibri"/>
                <a:cs typeface="Calibri"/>
              </a:rPr>
              <a:t>Incidence </a:t>
            </a:r>
            <a:r>
              <a:rPr lang="en-US" sz="2300" b="0" i="1" dirty="0">
                <a:solidFill>
                  <a:srgbClr val="1E8A1F"/>
                </a:solidFill>
                <a:latin typeface="Calibri"/>
                <a:cs typeface="Calibri"/>
              </a:rPr>
              <a:t>is higher (62</a:t>
            </a:r>
            <a:r>
              <a:rPr lang="en-US" sz="2300" b="0" i="1" dirty="0" smtClean="0">
                <a:solidFill>
                  <a:srgbClr val="1E8A1F"/>
                </a:solidFill>
                <a:latin typeface="Calibri"/>
                <a:cs typeface="Calibri"/>
              </a:rPr>
              <a:t>%–70</a:t>
            </a:r>
            <a:r>
              <a:rPr lang="en-US" sz="2300" b="0" i="1" dirty="0">
                <a:solidFill>
                  <a:srgbClr val="1E8A1F"/>
                </a:solidFill>
                <a:latin typeface="Calibri"/>
                <a:cs typeface="Calibri"/>
              </a:rPr>
              <a:t>%) in stroke survivors with </a:t>
            </a:r>
            <a:r>
              <a:rPr lang="en-US" sz="2300" b="0" i="1" dirty="0" smtClean="0">
                <a:solidFill>
                  <a:srgbClr val="1E8A1F"/>
                </a:solidFill>
                <a:latin typeface="Calibri"/>
                <a:cs typeface="Calibri"/>
              </a:rPr>
              <a:t>aphasia</a:t>
            </a:r>
          </a:p>
          <a:p>
            <a:pPr marL="457200" indent="-457200">
              <a:spcAft>
                <a:spcPts val="600"/>
              </a:spcAft>
              <a:buClr>
                <a:schemeClr val="tx1"/>
              </a:buClr>
              <a:buFont typeface="Wingdings" charset="2"/>
              <a:buChar char="§"/>
            </a:pPr>
            <a:r>
              <a:rPr lang="en-US" sz="2300" dirty="0" smtClean="0">
                <a:latin typeface="Calibri"/>
                <a:cs typeface="Calibri"/>
              </a:rPr>
              <a:t>Post</a:t>
            </a:r>
            <a:r>
              <a:rPr lang="en-US" sz="2300" dirty="0">
                <a:latin typeface="Calibri"/>
                <a:cs typeface="Calibri"/>
              </a:rPr>
              <a:t>-stroke depression associated with longer hospital stays, poorer functional recovery, higher mortality, and greater healthcare </a:t>
            </a:r>
            <a:r>
              <a:rPr lang="en-US" sz="2300" dirty="0" smtClean="0">
                <a:latin typeface="Calibri"/>
                <a:cs typeface="Calibri"/>
              </a:rPr>
              <a:t>utilization</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Low mood </a:t>
            </a:r>
            <a:r>
              <a:rPr lang="en-US" sz="2300" dirty="0" smtClean="0">
                <a:latin typeface="Calibri"/>
                <a:cs typeface="Calibri"/>
              </a:rPr>
              <a:t>and </a:t>
            </a:r>
            <a:r>
              <a:rPr lang="en-US" sz="2300" dirty="0">
                <a:latin typeface="Calibri"/>
                <a:cs typeface="Calibri"/>
              </a:rPr>
              <a:t>depression risk does not abate after </a:t>
            </a:r>
            <a:r>
              <a:rPr lang="en-US" sz="2300" dirty="0" smtClean="0">
                <a:latin typeface="Calibri"/>
                <a:cs typeface="Calibri"/>
              </a:rPr>
              <a:t>one year</a:t>
            </a:r>
            <a:endParaRPr lang="en-US" sz="2300" dirty="0">
              <a:latin typeface="Calibri"/>
              <a:cs typeface="Calibri"/>
            </a:endParaRPr>
          </a:p>
        </p:txBody>
      </p:sp>
    </p:spTree>
    <p:extLst>
      <p:ext uri="{BB962C8B-B14F-4D97-AF65-F5344CB8AC3E}">
        <p14:creationId xmlns:p14="http://schemas.microsoft.com/office/powerpoint/2010/main" val="259184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Low mood and depression </a:t>
            </a:r>
            <a:r>
              <a:rPr lang="en-US" sz="1800" dirty="0" smtClean="0">
                <a:solidFill>
                  <a:srgbClr val="1E8A1F"/>
                </a:solidFill>
                <a:latin typeface="Calibri"/>
                <a:cs typeface="Calibri"/>
              </a:rPr>
              <a:t>CONTINUED</a:t>
            </a:r>
            <a:endParaRPr lang="en" sz="18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Investment in psychological care after stroke will lead to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reduction </a:t>
            </a:r>
            <a:r>
              <a:rPr lang="en-US" sz="2300" dirty="0">
                <a:latin typeface="Calibri"/>
                <a:cs typeface="Calibri"/>
              </a:rPr>
              <a:t>in health </a:t>
            </a:r>
            <a:r>
              <a:rPr lang="en-US" sz="2300" dirty="0" smtClean="0">
                <a:latin typeface="Calibri"/>
                <a:cs typeface="Calibri"/>
              </a:rPr>
              <a:t>and </a:t>
            </a:r>
            <a:r>
              <a:rPr lang="en-US" sz="2300" dirty="0">
                <a:latin typeface="Calibri"/>
                <a:cs typeface="Calibri"/>
              </a:rPr>
              <a:t>social cares costs of 37% over </a:t>
            </a:r>
            <a:r>
              <a:rPr lang="en-US" sz="2300" dirty="0" smtClean="0">
                <a:latin typeface="Calibri"/>
                <a:cs typeface="Calibri"/>
              </a:rPr>
              <a:t>two years</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Caregivers of PWA have significantly worse outcomes than caregivers of stroke survivors without </a:t>
            </a:r>
            <a:r>
              <a:rPr lang="en-US" sz="2300" dirty="0" smtClean="0">
                <a:latin typeface="Calibri"/>
                <a:cs typeface="Calibri"/>
              </a:rPr>
              <a:t>aphasia</a:t>
            </a:r>
            <a:br>
              <a:rPr lang="en-US" sz="2300" dirty="0" smtClean="0">
                <a:latin typeface="Calibri"/>
                <a:cs typeface="Calibri"/>
              </a:rPr>
            </a:br>
            <a:r>
              <a:rPr lang="en-US" sz="2300" b="0" i="1" dirty="0" smtClean="0">
                <a:solidFill>
                  <a:srgbClr val="1E8A1F"/>
                </a:solidFill>
                <a:latin typeface="Calibri"/>
                <a:cs typeface="Calibri"/>
              </a:rPr>
              <a:t>Increased </a:t>
            </a:r>
            <a:r>
              <a:rPr lang="en-US" sz="2300" b="0" i="1" dirty="0">
                <a:solidFill>
                  <a:srgbClr val="1E8A1F"/>
                </a:solidFill>
                <a:latin typeface="Calibri"/>
                <a:cs typeface="Calibri"/>
              </a:rPr>
              <a:t>risk of depression persists over time</a:t>
            </a:r>
          </a:p>
        </p:txBody>
      </p:sp>
    </p:spTree>
    <p:extLst>
      <p:ext uri="{BB962C8B-B14F-4D97-AF65-F5344CB8AC3E}">
        <p14:creationId xmlns:p14="http://schemas.microsoft.com/office/powerpoint/2010/main" val="2289267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Low mood and depression </a:t>
            </a:r>
            <a:r>
              <a:rPr lang="en-US" sz="1800" dirty="0" smtClean="0">
                <a:solidFill>
                  <a:srgbClr val="1E8A1F"/>
                </a:solidFill>
                <a:latin typeface="Calibri"/>
                <a:cs typeface="Calibri"/>
              </a:rPr>
              <a:t>CONTINUED</a:t>
            </a:r>
            <a:endParaRPr lang="en" sz="18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Conclusion: </a:t>
            </a:r>
            <a:br>
              <a:rPr lang="en-US" sz="2300" dirty="0" smtClean="0">
                <a:latin typeface="Calibri"/>
                <a:cs typeface="Calibri"/>
              </a:rPr>
            </a:br>
            <a:r>
              <a:rPr lang="en-US" sz="2300" dirty="0" smtClean="0">
                <a:solidFill>
                  <a:srgbClr val="1E8A1F"/>
                </a:solidFill>
                <a:latin typeface="Calibri"/>
                <a:cs typeface="Calibri"/>
              </a:rPr>
              <a:t>Mood and depression should be targets of intervention</a:t>
            </a:r>
            <a:endParaRPr lang="en-US" sz="2300" b="0" i="1" dirty="0">
              <a:solidFill>
                <a:srgbClr val="1E8A1F"/>
              </a:solidFill>
              <a:latin typeface="Calibri"/>
              <a:cs typeface="Calibri"/>
            </a:endParaRPr>
          </a:p>
        </p:txBody>
      </p:sp>
    </p:spTree>
    <p:extLst>
      <p:ext uri="{BB962C8B-B14F-4D97-AF65-F5344CB8AC3E}">
        <p14:creationId xmlns:p14="http://schemas.microsoft.com/office/powerpoint/2010/main" val="3560451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a:solidFill>
                  <a:srgbClr val="1E8A1F"/>
                </a:solidFill>
                <a:latin typeface="Calibri"/>
                <a:cs typeface="Calibri"/>
              </a:rPr>
              <a:t>Community aphasia programs/</a:t>
            </a:r>
            <a:r>
              <a:rPr lang="en-US" sz="3100" dirty="0" smtClean="0">
                <a:solidFill>
                  <a:srgbClr val="1E8A1F"/>
                </a:solidFill>
                <a:latin typeface="Calibri"/>
                <a:cs typeface="Calibri"/>
              </a:rPr>
              <a:t>centers</a:t>
            </a:r>
            <a:br>
              <a:rPr lang="en-US" sz="3100" dirty="0" smtClean="0">
                <a:solidFill>
                  <a:srgbClr val="1E8A1F"/>
                </a:solidFill>
                <a:latin typeface="Calibri"/>
                <a:cs typeface="Calibri"/>
              </a:rPr>
            </a:br>
            <a:r>
              <a:rPr lang="en-US" sz="2800" b="0" i="1" dirty="0" smtClean="0">
                <a:latin typeface="Calibri"/>
                <a:cs typeface="Calibri"/>
              </a:rPr>
              <a:t>Three studies measured outcomes of program “package”</a:t>
            </a:r>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Studies Targeting Multiple ICF Domains</a:t>
            </a:r>
            <a:endParaRPr lang="en" sz="3100" dirty="0">
              <a:solidFill>
                <a:schemeClr val="bg1"/>
              </a:solidFill>
              <a:latin typeface="Calibri"/>
              <a:cs typeface="Calibri"/>
            </a:endParaRPr>
          </a:p>
        </p:txBody>
      </p:sp>
      <p:sp>
        <p:nvSpPr>
          <p:cNvPr id="8" name="Shape 35"/>
          <p:cNvSpPr txBox="1">
            <a:spLocks/>
          </p:cNvSpPr>
          <p:nvPr/>
        </p:nvSpPr>
        <p:spPr>
          <a:xfrm>
            <a:off x="217841" y="2279890"/>
            <a:ext cx="8812406" cy="262986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All reported positive outcomes across environmental,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psychosocial</a:t>
            </a:r>
            <a:r>
              <a:rPr lang="en-US" sz="2300" dirty="0">
                <a:latin typeface="Calibri"/>
                <a:cs typeface="Calibri"/>
              </a:rPr>
              <a:t>, participation, </a:t>
            </a:r>
            <a:r>
              <a:rPr lang="en-US" sz="2300" dirty="0" smtClean="0">
                <a:latin typeface="Calibri"/>
                <a:cs typeface="Calibri"/>
              </a:rPr>
              <a:t>and </a:t>
            </a:r>
            <a:r>
              <a:rPr lang="en-US" sz="2300" dirty="0">
                <a:latin typeface="Calibri"/>
                <a:cs typeface="Calibri"/>
              </a:rPr>
              <a:t>QOL </a:t>
            </a:r>
            <a:r>
              <a:rPr lang="en-US" sz="2300" dirty="0" smtClean="0">
                <a:latin typeface="Calibri"/>
                <a:cs typeface="Calibri"/>
              </a:rPr>
              <a:t>domains</a:t>
            </a:r>
          </a:p>
          <a:p>
            <a:pPr marL="457200" indent="-457200">
              <a:spcAft>
                <a:spcPts val="600"/>
              </a:spcAft>
              <a:buClr>
                <a:schemeClr val="tx1"/>
              </a:buClr>
              <a:buFont typeface="Wingdings" charset="2"/>
              <a:buChar char="§"/>
            </a:pPr>
            <a:r>
              <a:rPr lang="en-US" sz="2300" dirty="0" smtClean="0">
                <a:latin typeface="Calibri"/>
                <a:cs typeface="Calibri"/>
              </a:rPr>
              <a:t>Level </a:t>
            </a:r>
            <a:r>
              <a:rPr lang="en-US" sz="2300" dirty="0">
                <a:latin typeface="Calibri"/>
                <a:cs typeface="Calibri"/>
              </a:rPr>
              <a:t>of evidence low - case </a:t>
            </a:r>
            <a:r>
              <a:rPr lang="en-US" sz="2300" dirty="0" smtClean="0">
                <a:latin typeface="Calibri"/>
                <a:cs typeface="Calibri"/>
              </a:rPr>
              <a:t>designs</a:t>
            </a:r>
            <a:br>
              <a:rPr lang="en-US" sz="2300" dirty="0" smtClean="0">
                <a:latin typeface="Calibri"/>
                <a:cs typeface="Calibri"/>
              </a:rPr>
            </a:br>
            <a:r>
              <a:rPr lang="en-US" sz="2300" b="0" i="1" dirty="0" smtClean="0">
                <a:solidFill>
                  <a:srgbClr val="1E8A1F"/>
                </a:solidFill>
                <a:latin typeface="Calibri"/>
                <a:cs typeface="Calibri"/>
              </a:rPr>
              <a:t>Little </a:t>
            </a:r>
            <a:r>
              <a:rPr lang="en-US" sz="2300" b="0" i="1" dirty="0">
                <a:solidFill>
                  <a:srgbClr val="1E8A1F"/>
                </a:solidFill>
                <a:latin typeface="Calibri"/>
                <a:cs typeface="Calibri"/>
              </a:rPr>
              <a:t>data in this area, but a promising start</a:t>
            </a:r>
          </a:p>
        </p:txBody>
      </p:sp>
    </p:spTree>
    <p:extLst>
      <p:ext uri="{BB962C8B-B14F-4D97-AF65-F5344CB8AC3E}">
        <p14:creationId xmlns:p14="http://schemas.microsoft.com/office/powerpoint/2010/main" val="333021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Intensive Comprehensive Aphasia Programs (ICAPs)</a:t>
            </a: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Studies Targeting Multiple ICF Domains</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Three </a:t>
            </a:r>
            <a:r>
              <a:rPr lang="en-US" sz="2300" dirty="0">
                <a:latin typeface="Calibri"/>
                <a:cs typeface="Calibri"/>
              </a:rPr>
              <a:t>studies measured outcomes of </a:t>
            </a:r>
            <a:r>
              <a:rPr lang="en-US" sz="2300" dirty="0" smtClean="0">
                <a:latin typeface="Calibri"/>
                <a:cs typeface="Calibri"/>
              </a:rPr>
              <a:t>ICAPs</a:t>
            </a:r>
          </a:p>
          <a:p>
            <a:pPr marL="457200" indent="-457200">
              <a:spcAft>
                <a:spcPts val="600"/>
              </a:spcAft>
              <a:buClr>
                <a:schemeClr val="tx1"/>
              </a:buClr>
              <a:buFont typeface="Wingdings" charset="2"/>
              <a:buChar char="§"/>
            </a:pPr>
            <a:r>
              <a:rPr lang="en-US" sz="2300" dirty="0" smtClean="0">
                <a:latin typeface="Calibri"/>
                <a:cs typeface="Calibri"/>
              </a:rPr>
              <a:t>Results</a:t>
            </a:r>
            <a:r>
              <a:rPr lang="en-US" sz="2300" dirty="0">
                <a:latin typeface="Calibri"/>
                <a:cs typeface="Calibri"/>
              </a:rPr>
              <a:t>: positive outcomes in functional communication,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language</a:t>
            </a:r>
            <a:r>
              <a:rPr lang="en-US" sz="2300" dirty="0">
                <a:latin typeface="Calibri"/>
                <a:cs typeface="Calibri"/>
              </a:rPr>
              <a:t>, and quality of </a:t>
            </a:r>
            <a:r>
              <a:rPr lang="en-US" sz="2300" dirty="0" smtClean="0">
                <a:latin typeface="Calibri"/>
                <a:cs typeface="Calibri"/>
              </a:rPr>
              <a:t>life</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Level of evidence low—case series </a:t>
            </a:r>
            <a:r>
              <a:rPr lang="en-US" sz="2300" dirty="0" smtClean="0">
                <a:latin typeface="Calibri"/>
                <a:cs typeface="Calibri"/>
              </a:rPr>
              <a:t>designs</a:t>
            </a:r>
            <a:br>
              <a:rPr lang="en-US" sz="2300" dirty="0" smtClean="0">
                <a:latin typeface="Calibri"/>
                <a:cs typeface="Calibri"/>
              </a:rPr>
            </a:br>
            <a:r>
              <a:rPr lang="en-US" sz="2300" b="0" i="1" dirty="0" smtClean="0">
                <a:solidFill>
                  <a:srgbClr val="1E8A1F"/>
                </a:solidFill>
                <a:latin typeface="Calibri"/>
                <a:cs typeface="Calibri"/>
              </a:rPr>
              <a:t>Insufficient </a:t>
            </a:r>
            <a:r>
              <a:rPr lang="en-US" sz="2300" b="0" i="1" dirty="0">
                <a:solidFill>
                  <a:srgbClr val="1E8A1F"/>
                </a:solidFill>
                <a:latin typeface="Calibri"/>
                <a:cs typeface="Calibri"/>
              </a:rPr>
              <a:t>for strong recommendation, but good start</a:t>
            </a:r>
          </a:p>
        </p:txBody>
      </p:sp>
    </p:spTree>
    <p:extLst>
      <p:ext uri="{BB962C8B-B14F-4D97-AF65-F5344CB8AC3E}">
        <p14:creationId xmlns:p14="http://schemas.microsoft.com/office/powerpoint/2010/main" val="57670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Aphasia Groups</a:t>
            </a: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Studies Targeting Multiple ICF Domains</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Two </a:t>
            </a:r>
            <a:r>
              <a:rPr lang="en-US" sz="2300" dirty="0">
                <a:latin typeface="Calibri"/>
                <a:cs typeface="Calibri"/>
              </a:rPr>
              <a:t>systematic reviews (6 studies &amp; 29 studies</a:t>
            </a:r>
            <a:r>
              <a:rPr lang="en-US" sz="2300" dirty="0" smtClean="0">
                <a:latin typeface="Calibri"/>
                <a:cs typeface="Calibri"/>
              </a:rPr>
              <a:t>)</a:t>
            </a:r>
          </a:p>
          <a:p>
            <a:pPr marL="457200" indent="-457200">
              <a:spcAft>
                <a:spcPts val="600"/>
              </a:spcAft>
              <a:buClr>
                <a:schemeClr val="tx1"/>
              </a:buClr>
              <a:buFont typeface="Wingdings" charset="2"/>
              <a:buChar char="§"/>
            </a:pPr>
            <a:r>
              <a:rPr lang="en-US" sz="2300" dirty="0" smtClean="0">
                <a:latin typeface="Calibri"/>
                <a:cs typeface="Calibri"/>
              </a:rPr>
              <a:t>Evidence </a:t>
            </a:r>
            <a:r>
              <a:rPr lang="en-US" sz="2300" dirty="0">
                <a:latin typeface="Calibri"/>
                <a:cs typeface="Calibri"/>
              </a:rPr>
              <a:t>supports group therapy for improving </a:t>
            </a:r>
            <a:r>
              <a:rPr lang="en-US" sz="2300" dirty="0" smtClean="0">
                <a:latin typeface="Calibri"/>
                <a:cs typeface="Calibri"/>
              </a:rPr>
              <a:t>language</a:t>
            </a:r>
          </a:p>
          <a:p>
            <a:pPr marL="457200" indent="-457200">
              <a:spcAft>
                <a:spcPts val="600"/>
              </a:spcAft>
              <a:buClr>
                <a:schemeClr val="tx1"/>
              </a:buClr>
              <a:buFont typeface="Wingdings" charset="2"/>
              <a:buChar char="§"/>
            </a:pPr>
            <a:r>
              <a:rPr lang="en-US" sz="2300" dirty="0" smtClean="0">
                <a:latin typeface="Calibri"/>
                <a:cs typeface="Calibri"/>
              </a:rPr>
              <a:t>Evidence </a:t>
            </a:r>
            <a:r>
              <a:rPr lang="en-US" sz="2300" dirty="0">
                <a:latin typeface="Calibri"/>
                <a:cs typeface="Calibri"/>
              </a:rPr>
              <a:t>is insufficient regarding participation or quality of life outcomes</a:t>
            </a:r>
          </a:p>
        </p:txBody>
      </p:sp>
    </p:spTree>
    <p:extLst>
      <p:ext uri="{BB962C8B-B14F-4D97-AF65-F5344CB8AC3E}">
        <p14:creationId xmlns:p14="http://schemas.microsoft.com/office/powerpoint/2010/main" val="650669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a:solidFill>
                  <a:srgbClr val="1E8A1F"/>
                </a:solidFill>
                <a:latin typeface="Calibri"/>
                <a:cs typeface="Calibri"/>
              </a:rPr>
              <a:t>Intervention targeting the language impairment</a:t>
            </a:r>
            <a:br>
              <a:rPr lang="en-US" sz="3100" dirty="0">
                <a:solidFill>
                  <a:srgbClr val="1E8A1F"/>
                </a:solidFill>
                <a:latin typeface="Calibri"/>
                <a:cs typeface="Calibri"/>
              </a:rPr>
            </a:b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Few language impairment studies reported impact of outcomes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on </a:t>
            </a:r>
            <a:r>
              <a:rPr lang="en-US" sz="2300" dirty="0">
                <a:latin typeface="Calibri"/>
                <a:cs typeface="Calibri"/>
              </a:rPr>
              <a:t>participation </a:t>
            </a:r>
            <a:r>
              <a:rPr lang="en-US" sz="2300" dirty="0" smtClean="0">
                <a:latin typeface="Calibri"/>
                <a:cs typeface="Calibri"/>
              </a:rPr>
              <a:t>and QOL</a:t>
            </a:r>
          </a:p>
          <a:p>
            <a:pPr marL="457200" indent="-457200">
              <a:spcAft>
                <a:spcPts val="600"/>
              </a:spcAft>
              <a:buClr>
                <a:schemeClr val="tx1"/>
              </a:buClr>
              <a:buFont typeface="Wingdings" charset="2"/>
              <a:buChar char="§"/>
            </a:pPr>
            <a:r>
              <a:rPr lang="en-US" sz="2300" dirty="0" smtClean="0">
                <a:latin typeface="Calibri"/>
                <a:cs typeface="Calibri"/>
              </a:rPr>
              <a:t>For example: </a:t>
            </a:r>
            <a:r>
              <a:rPr lang="en-US" sz="2300" i="1" dirty="0" smtClean="0">
                <a:solidFill>
                  <a:srgbClr val="1E8A1F"/>
                </a:solidFill>
                <a:latin typeface="Calibri"/>
                <a:cs typeface="Calibri"/>
              </a:rPr>
              <a:t>Studies </a:t>
            </a:r>
            <a:r>
              <a:rPr lang="en-US" sz="2300" i="1" dirty="0">
                <a:solidFill>
                  <a:srgbClr val="1E8A1F"/>
                </a:solidFill>
                <a:latin typeface="Calibri"/>
                <a:cs typeface="Calibri"/>
              </a:rPr>
              <a:t>of word retrieval treatment tended to measure elements of structured discourse or conversation </a:t>
            </a:r>
            <a:r>
              <a:rPr lang="en-US" sz="2300" i="1" dirty="0" smtClean="0">
                <a:solidFill>
                  <a:srgbClr val="1E8A1F"/>
                </a:solidFill>
                <a:latin typeface="Calibri"/>
                <a:cs typeface="Calibri"/>
              </a:rPr>
              <a:t/>
            </a:r>
            <a:br>
              <a:rPr lang="en-US" sz="2300" i="1" dirty="0" smtClean="0">
                <a:solidFill>
                  <a:srgbClr val="1E8A1F"/>
                </a:solidFill>
                <a:latin typeface="Calibri"/>
                <a:cs typeface="Calibri"/>
              </a:rPr>
            </a:br>
            <a:r>
              <a:rPr lang="en-US" sz="2300" i="1" dirty="0" smtClean="0">
                <a:solidFill>
                  <a:srgbClr val="1E8A1F"/>
                </a:solidFill>
                <a:latin typeface="Calibri"/>
                <a:cs typeface="Calibri"/>
              </a:rPr>
              <a:t>versus </a:t>
            </a:r>
            <a:r>
              <a:rPr lang="en-US" sz="2300" i="1" dirty="0">
                <a:solidFill>
                  <a:srgbClr val="1E8A1F"/>
                </a:solidFill>
                <a:latin typeface="Calibri"/>
                <a:cs typeface="Calibri"/>
              </a:rPr>
              <a:t>real-life communication situations</a:t>
            </a:r>
          </a:p>
        </p:txBody>
      </p:sp>
    </p:spTree>
    <p:extLst>
      <p:ext uri="{BB962C8B-B14F-4D97-AF65-F5344CB8AC3E}">
        <p14:creationId xmlns:p14="http://schemas.microsoft.com/office/powerpoint/2010/main" val="127850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a:solidFill>
                  <a:srgbClr val="1E8A1F"/>
                </a:solidFill>
                <a:latin typeface="Calibri"/>
                <a:cs typeface="Calibri"/>
              </a:rPr>
              <a:t>Intervention targeting </a:t>
            </a:r>
            <a:r>
              <a:rPr lang="en-US" sz="3100" dirty="0" smtClean="0">
                <a:solidFill>
                  <a:srgbClr val="1E8A1F"/>
                </a:solidFill>
                <a:latin typeface="Calibri"/>
                <a:cs typeface="Calibri"/>
              </a:rPr>
              <a:t>participation</a:t>
            </a:r>
            <a:r>
              <a:rPr lang="en-US" sz="3100" dirty="0">
                <a:solidFill>
                  <a:srgbClr val="1E8A1F"/>
                </a:solidFill>
                <a:latin typeface="Calibri"/>
                <a:cs typeface="Calibri"/>
              </a:rPr>
              <a:t/>
            </a:r>
            <a:br>
              <a:rPr lang="en-US" sz="3100" dirty="0">
                <a:solidFill>
                  <a:srgbClr val="1E8A1F"/>
                </a:solidFill>
                <a:latin typeface="Calibri"/>
                <a:cs typeface="Calibri"/>
              </a:rPr>
            </a:b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Conversation therapy</a:t>
            </a:r>
          </a:p>
          <a:p>
            <a:pPr marL="914400" lvl="1" indent="-457200">
              <a:spcAft>
                <a:spcPts val="600"/>
              </a:spcAft>
              <a:buClr>
                <a:schemeClr val="tx1"/>
              </a:buClr>
              <a:buFont typeface="Wingdings" charset="2"/>
              <a:buChar char="§"/>
            </a:pPr>
            <a:r>
              <a:rPr lang="en-US" sz="2300" i="1" dirty="0" smtClean="0">
                <a:solidFill>
                  <a:srgbClr val="1E8A1F"/>
                </a:solidFill>
                <a:cs typeface="Calibri"/>
              </a:rPr>
              <a:t>One </a:t>
            </a:r>
            <a:r>
              <a:rPr lang="en-US" sz="2300" i="1" dirty="0">
                <a:solidFill>
                  <a:srgbClr val="1E8A1F"/>
                </a:solidFill>
                <a:cs typeface="Calibri"/>
              </a:rPr>
              <a:t>review of 30 papers included treatment focused </a:t>
            </a:r>
            <a:r>
              <a:rPr lang="en-US" sz="2300" i="1" dirty="0" smtClean="0">
                <a:solidFill>
                  <a:srgbClr val="1E8A1F"/>
                </a:solidFill>
                <a:cs typeface="Calibri"/>
              </a:rPr>
              <a:t/>
            </a:r>
            <a:br>
              <a:rPr lang="en-US" sz="2300" i="1" dirty="0" smtClean="0">
                <a:solidFill>
                  <a:srgbClr val="1E8A1F"/>
                </a:solidFill>
                <a:cs typeface="Calibri"/>
              </a:rPr>
            </a:br>
            <a:r>
              <a:rPr lang="en-US" sz="2300" i="1" dirty="0" smtClean="0">
                <a:solidFill>
                  <a:srgbClr val="1E8A1F"/>
                </a:solidFill>
                <a:cs typeface="Calibri"/>
              </a:rPr>
              <a:t>on </a:t>
            </a:r>
            <a:r>
              <a:rPr lang="en-US" sz="2300" i="1" dirty="0">
                <a:solidFill>
                  <a:srgbClr val="1E8A1F"/>
                </a:solidFill>
                <a:cs typeface="Calibri"/>
              </a:rPr>
              <a:t>PWA and partner training</a:t>
            </a:r>
          </a:p>
          <a:p>
            <a:pPr marL="914400" lvl="1" indent="-457200">
              <a:spcAft>
                <a:spcPts val="600"/>
              </a:spcAft>
              <a:buClr>
                <a:schemeClr val="tx1"/>
              </a:buClr>
              <a:buFont typeface="Wingdings" charset="2"/>
              <a:buChar char="§"/>
            </a:pPr>
            <a:r>
              <a:rPr lang="en-US" sz="2300" i="1" dirty="0">
                <a:solidFill>
                  <a:srgbClr val="1E8A1F"/>
                </a:solidFill>
                <a:cs typeface="Calibri"/>
              </a:rPr>
              <a:t>Positive outcomes for conversation (included </a:t>
            </a:r>
            <a:r>
              <a:rPr lang="en-US" sz="2300" i="1" dirty="0" smtClean="0">
                <a:solidFill>
                  <a:srgbClr val="1E8A1F"/>
                </a:solidFill>
                <a:cs typeface="Calibri"/>
              </a:rPr>
              <a:t>two </a:t>
            </a:r>
            <a:r>
              <a:rPr lang="en-US" sz="2300" i="1" dirty="0">
                <a:solidFill>
                  <a:srgbClr val="1E8A1F"/>
                </a:solidFill>
                <a:cs typeface="Calibri"/>
              </a:rPr>
              <a:t>RCTs)</a:t>
            </a:r>
          </a:p>
          <a:p>
            <a:pPr marL="914400" lvl="1" indent="-457200">
              <a:spcAft>
                <a:spcPts val="600"/>
              </a:spcAft>
              <a:buClr>
                <a:schemeClr val="tx1"/>
              </a:buClr>
              <a:buFont typeface="Wingdings" charset="2"/>
              <a:buChar char="§"/>
            </a:pPr>
            <a:r>
              <a:rPr lang="en-US" sz="2300" i="1" dirty="0">
                <a:solidFill>
                  <a:srgbClr val="1E8A1F"/>
                </a:solidFill>
                <a:cs typeface="Calibri"/>
              </a:rPr>
              <a:t>Need more research that separates treatment focused on </a:t>
            </a:r>
            <a:r>
              <a:rPr lang="en-US" sz="2300" i="1" dirty="0" smtClean="0">
                <a:solidFill>
                  <a:srgbClr val="1E8A1F"/>
                </a:solidFill>
                <a:cs typeface="Calibri"/>
              </a:rPr>
              <a:t/>
            </a:r>
            <a:br>
              <a:rPr lang="en-US" sz="2300" i="1" dirty="0" smtClean="0">
                <a:solidFill>
                  <a:srgbClr val="1E8A1F"/>
                </a:solidFill>
                <a:cs typeface="Calibri"/>
              </a:rPr>
            </a:br>
            <a:r>
              <a:rPr lang="en-US" sz="2300" i="1" dirty="0" smtClean="0">
                <a:solidFill>
                  <a:srgbClr val="1E8A1F"/>
                </a:solidFill>
                <a:cs typeface="Calibri"/>
              </a:rPr>
              <a:t>PWA versus partner </a:t>
            </a:r>
            <a:r>
              <a:rPr lang="en-US" sz="2300" i="1" dirty="0">
                <a:solidFill>
                  <a:srgbClr val="1E8A1F"/>
                </a:solidFill>
                <a:cs typeface="Calibri"/>
              </a:rPr>
              <a:t>training</a:t>
            </a:r>
          </a:p>
        </p:txBody>
      </p:sp>
    </p:spTree>
    <p:extLst>
      <p:ext uri="{BB962C8B-B14F-4D97-AF65-F5344CB8AC3E}">
        <p14:creationId xmlns:p14="http://schemas.microsoft.com/office/powerpoint/2010/main" val="651926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Activity-focused intervention</a:t>
            </a:r>
            <a:r>
              <a:rPr lang="en-US" sz="3100" dirty="0">
                <a:solidFill>
                  <a:srgbClr val="1E8A1F"/>
                </a:solidFill>
                <a:latin typeface="Calibri"/>
                <a:cs typeface="Calibri"/>
              </a:rPr>
              <a:t/>
            </a:r>
            <a:br>
              <a:rPr lang="en-US" sz="3100" dirty="0">
                <a:solidFill>
                  <a:srgbClr val="1E8A1F"/>
                </a:solidFill>
                <a:latin typeface="Calibri"/>
                <a:cs typeface="Calibri"/>
              </a:rPr>
            </a:b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Four </a:t>
            </a:r>
            <a:r>
              <a:rPr lang="en-US" sz="2300" dirty="0">
                <a:latin typeface="Calibri"/>
                <a:cs typeface="Calibri"/>
              </a:rPr>
              <a:t>studies with few participants reported success doing targeted </a:t>
            </a:r>
            <a:r>
              <a:rPr lang="en-US" sz="2300" dirty="0" smtClean="0">
                <a:latin typeface="Calibri"/>
                <a:cs typeface="Calibri"/>
              </a:rPr>
              <a:t>activities</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Not sufficient evidence to make recommendation</a:t>
            </a:r>
          </a:p>
        </p:txBody>
      </p:sp>
    </p:spTree>
    <p:extLst>
      <p:ext uri="{BB962C8B-B14F-4D97-AF65-F5344CB8AC3E}">
        <p14:creationId xmlns:p14="http://schemas.microsoft.com/office/powerpoint/2010/main" val="3889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Participation immersion</a:t>
            </a:r>
            <a:r>
              <a:rPr lang="en-US" sz="3100" dirty="0">
                <a:solidFill>
                  <a:srgbClr val="1E8A1F"/>
                </a:solidFill>
                <a:latin typeface="Calibri"/>
                <a:cs typeface="Calibri"/>
              </a:rPr>
              <a:t/>
            </a:r>
            <a:br>
              <a:rPr lang="en-US" sz="3100" dirty="0">
                <a:solidFill>
                  <a:srgbClr val="1E8A1F"/>
                </a:solidFill>
                <a:latin typeface="Calibri"/>
                <a:cs typeface="Calibri"/>
              </a:rPr>
            </a:b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Two </a:t>
            </a:r>
            <a:r>
              <a:rPr lang="en-US" sz="2300" dirty="0">
                <a:latin typeface="Calibri"/>
                <a:cs typeface="Calibri"/>
              </a:rPr>
              <a:t>studies (n=14,13</a:t>
            </a:r>
            <a:r>
              <a:rPr lang="en-US" sz="2300" dirty="0" smtClean="0">
                <a:latin typeface="Calibri"/>
                <a:cs typeface="Calibri"/>
              </a:rPr>
              <a:t>)</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Reported outcomes of participation in a choir and </a:t>
            </a:r>
            <a:r>
              <a:rPr lang="en-US" sz="2300" dirty="0" smtClean="0">
                <a:latin typeface="Calibri"/>
                <a:cs typeface="Calibri"/>
              </a:rPr>
              <a:t>a </a:t>
            </a:r>
            <a:r>
              <a:rPr lang="en-US" sz="2300" dirty="0">
                <a:latin typeface="Calibri"/>
                <a:cs typeface="Calibri"/>
              </a:rPr>
              <a:t>theatre </a:t>
            </a:r>
            <a:r>
              <a:rPr lang="en-US" sz="2300" dirty="0" smtClean="0">
                <a:latin typeface="Calibri"/>
                <a:cs typeface="Calibri"/>
              </a:rPr>
              <a:t>group</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Positive outcomes </a:t>
            </a:r>
          </a:p>
        </p:txBody>
      </p:sp>
    </p:spTree>
    <p:extLst>
      <p:ext uri="{BB962C8B-B14F-4D97-AF65-F5344CB8AC3E}">
        <p14:creationId xmlns:p14="http://schemas.microsoft.com/office/powerpoint/2010/main" val="253501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5"/>
          <p:cNvSpPr txBox="1">
            <a:spLocks/>
          </p:cNvSpPr>
          <p:nvPr/>
        </p:nvSpPr>
        <p:spPr>
          <a:xfrm>
            <a:off x="217841" y="249988"/>
            <a:ext cx="7243663"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Made Possible By Support From:</a:t>
            </a:r>
            <a:endParaRPr lang="en" sz="3900" dirty="0">
              <a:solidFill>
                <a:schemeClr val="bg1"/>
              </a:solidFill>
              <a:latin typeface="Calibri"/>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26" y="1300007"/>
            <a:ext cx="4896126" cy="2913080"/>
          </a:xfrm>
          <a:prstGeom prst="rect">
            <a:avLst/>
          </a:prstGeom>
        </p:spPr>
      </p:pic>
    </p:spTree>
    <p:extLst>
      <p:ext uri="{BB962C8B-B14F-4D97-AF65-F5344CB8AC3E}">
        <p14:creationId xmlns:p14="http://schemas.microsoft.com/office/powerpoint/2010/main" val="143877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a:solidFill>
                  <a:srgbClr val="1E8A1F"/>
                </a:solidFill>
                <a:latin typeface="Calibri"/>
                <a:cs typeface="Calibri"/>
              </a:rPr>
              <a:t>Intervention targeting the environment</a:t>
            </a:r>
            <a:br>
              <a:rPr lang="en-US" sz="3100" dirty="0">
                <a:solidFill>
                  <a:srgbClr val="1E8A1F"/>
                </a:solidFill>
                <a:latin typeface="Calibri"/>
                <a:cs typeface="Calibri"/>
              </a:rPr>
            </a:b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Communication partner training</a:t>
            </a:r>
          </a:p>
          <a:p>
            <a:pPr marL="914400" lvl="1" indent="-457200">
              <a:spcAft>
                <a:spcPts val="600"/>
              </a:spcAft>
              <a:buClr>
                <a:schemeClr val="tx1"/>
              </a:buClr>
              <a:buFont typeface="Wingdings" charset="2"/>
              <a:buChar char="§"/>
            </a:pPr>
            <a:r>
              <a:rPr lang="en-US" sz="2000" dirty="0" smtClean="0">
                <a:solidFill>
                  <a:srgbClr val="1E8A1F"/>
                </a:solidFill>
                <a:latin typeface="Calibri"/>
                <a:cs typeface="Calibri"/>
              </a:rPr>
              <a:t>Four </a:t>
            </a:r>
            <a:r>
              <a:rPr lang="en-US" sz="2000" dirty="0">
                <a:solidFill>
                  <a:srgbClr val="1E8A1F"/>
                </a:solidFill>
                <a:latin typeface="Calibri"/>
                <a:cs typeface="Calibri"/>
              </a:rPr>
              <a:t>reviews including </a:t>
            </a:r>
            <a:r>
              <a:rPr lang="en-US" sz="2000" dirty="0" smtClean="0">
                <a:solidFill>
                  <a:srgbClr val="1E8A1F"/>
                </a:solidFill>
                <a:latin typeface="Calibri"/>
                <a:cs typeface="Calibri"/>
              </a:rPr>
              <a:t>one </a:t>
            </a:r>
            <a:r>
              <a:rPr lang="en-US" sz="2000" dirty="0">
                <a:solidFill>
                  <a:srgbClr val="1E8A1F"/>
                </a:solidFill>
                <a:latin typeface="Calibri"/>
                <a:cs typeface="Calibri"/>
              </a:rPr>
              <a:t>systematic review of 31 studies</a:t>
            </a:r>
          </a:p>
          <a:p>
            <a:pPr marL="914400" lvl="1" indent="-457200">
              <a:spcAft>
                <a:spcPts val="600"/>
              </a:spcAft>
              <a:buClr>
                <a:schemeClr val="tx1"/>
              </a:buClr>
              <a:buFont typeface="Wingdings" charset="2"/>
              <a:buChar char="§"/>
            </a:pPr>
            <a:r>
              <a:rPr lang="en-US" sz="2000" dirty="0">
                <a:solidFill>
                  <a:srgbClr val="1E8A1F"/>
                </a:solidFill>
                <a:latin typeface="Calibri"/>
                <a:cs typeface="Calibri"/>
              </a:rPr>
              <a:t>Partner training is effective for improving communication </a:t>
            </a:r>
            <a:r>
              <a:rPr lang="en-US" sz="2000" dirty="0" smtClean="0">
                <a:solidFill>
                  <a:srgbClr val="1E8A1F"/>
                </a:solidFill>
                <a:latin typeface="Calibri"/>
                <a:cs typeface="Calibri"/>
              </a:rPr>
              <a:t/>
            </a:r>
            <a:br>
              <a:rPr lang="en-US" sz="2000" dirty="0" smtClean="0">
                <a:solidFill>
                  <a:srgbClr val="1E8A1F"/>
                </a:solidFill>
                <a:latin typeface="Calibri"/>
                <a:cs typeface="Calibri"/>
              </a:rPr>
            </a:br>
            <a:r>
              <a:rPr lang="en-US" sz="2000" dirty="0" smtClean="0">
                <a:solidFill>
                  <a:srgbClr val="1E8A1F"/>
                </a:solidFill>
                <a:latin typeface="Calibri"/>
                <a:cs typeface="Calibri"/>
              </a:rPr>
              <a:t>support </a:t>
            </a:r>
            <a:r>
              <a:rPr lang="en-US" sz="2000" dirty="0">
                <a:solidFill>
                  <a:srgbClr val="1E8A1F"/>
                </a:solidFill>
                <a:latin typeface="Calibri"/>
                <a:cs typeface="Calibri"/>
              </a:rPr>
              <a:t>skills of partners </a:t>
            </a:r>
          </a:p>
          <a:p>
            <a:pPr marL="914400" lvl="1" indent="-457200">
              <a:spcAft>
                <a:spcPts val="600"/>
              </a:spcAft>
              <a:buClr>
                <a:schemeClr val="tx1"/>
              </a:buClr>
              <a:buFont typeface="Wingdings" charset="2"/>
              <a:buChar char="§"/>
            </a:pPr>
            <a:r>
              <a:rPr lang="en-US" sz="2000" dirty="0">
                <a:solidFill>
                  <a:srgbClr val="1E8A1F"/>
                </a:solidFill>
                <a:latin typeface="Calibri"/>
                <a:cs typeface="Calibri"/>
              </a:rPr>
              <a:t>Recommendation </a:t>
            </a:r>
            <a:r>
              <a:rPr lang="en-US" sz="2000" dirty="0" smtClean="0">
                <a:solidFill>
                  <a:srgbClr val="1E8A1F"/>
                </a:solidFill>
                <a:latin typeface="Calibri"/>
                <a:cs typeface="Calibri"/>
              </a:rPr>
              <a:t>— </a:t>
            </a:r>
            <a:r>
              <a:rPr lang="en-US" sz="2000" dirty="0">
                <a:solidFill>
                  <a:srgbClr val="1E8A1F"/>
                </a:solidFill>
                <a:latin typeface="Calibri"/>
                <a:cs typeface="Calibri"/>
              </a:rPr>
              <a:t>should be done</a:t>
            </a:r>
          </a:p>
          <a:p>
            <a:pPr marL="914400" lvl="1" indent="-457200">
              <a:spcAft>
                <a:spcPts val="600"/>
              </a:spcAft>
              <a:buClr>
                <a:schemeClr val="tx1"/>
              </a:buClr>
              <a:buFont typeface="Wingdings" charset="2"/>
              <a:buChar char="§"/>
            </a:pPr>
            <a:r>
              <a:rPr lang="en-US" sz="2000" dirty="0">
                <a:solidFill>
                  <a:srgbClr val="1E8A1F"/>
                </a:solidFill>
                <a:latin typeface="Calibri"/>
                <a:cs typeface="Calibri"/>
              </a:rPr>
              <a:t>Partner training is probably effective for improving communication/participation of individuals with chronic aphasia</a:t>
            </a:r>
          </a:p>
        </p:txBody>
      </p:sp>
    </p:spTree>
    <p:extLst>
      <p:ext uri="{BB962C8B-B14F-4D97-AF65-F5344CB8AC3E}">
        <p14:creationId xmlns:p14="http://schemas.microsoft.com/office/powerpoint/2010/main" val="297401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Family education</a:t>
            </a: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Two </a:t>
            </a:r>
            <a:r>
              <a:rPr lang="en-US" sz="2300" dirty="0">
                <a:latin typeface="Calibri"/>
                <a:cs typeface="Calibri"/>
              </a:rPr>
              <a:t>systematic reviews of family education including one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focused </a:t>
            </a:r>
            <a:r>
              <a:rPr lang="en-US" sz="2300" dirty="0">
                <a:latin typeface="Calibri"/>
                <a:cs typeface="Calibri"/>
              </a:rPr>
              <a:t>on aphasia and one focused more broadly on </a:t>
            </a:r>
            <a:r>
              <a:rPr lang="en-US" sz="2300" dirty="0" smtClean="0">
                <a:latin typeface="Calibri"/>
                <a:cs typeface="Calibri"/>
              </a:rPr>
              <a:t>stroke</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Providing information improves knowledge of stroke and satisfaction with </a:t>
            </a:r>
            <a:r>
              <a:rPr lang="en-US" sz="2300" dirty="0" smtClean="0">
                <a:latin typeface="Calibri"/>
                <a:cs typeface="Calibri"/>
              </a:rPr>
              <a:t>services</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There is some suggestion that it positively influences </a:t>
            </a:r>
            <a:r>
              <a:rPr lang="en-US" sz="2300" dirty="0" smtClean="0">
                <a:latin typeface="Calibri"/>
                <a:cs typeface="Calibri"/>
              </a:rPr>
              <a:t>mood</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Need more information about impact on participation </a:t>
            </a:r>
            <a:r>
              <a:rPr lang="en-US" sz="2300" dirty="0" smtClean="0">
                <a:latin typeface="Calibri"/>
                <a:cs typeface="Calibri"/>
              </a:rPr>
              <a:t>and </a:t>
            </a:r>
            <a:r>
              <a:rPr lang="en-US" sz="2300" dirty="0">
                <a:latin typeface="Calibri"/>
                <a:cs typeface="Calibri"/>
              </a:rPr>
              <a:t>QOL</a:t>
            </a:r>
          </a:p>
        </p:txBody>
      </p:sp>
    </p:spTree>
    <p:extLst>
      <p:ext uri="{BB962C8B-B14F-4D97-AF65-F5344CB8AC3E}">
        <p14:creationId xmlns:p14="http://schemas.microsoft.com/office/powerpoint/2010/main" val="311530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Low-tech AAC</a:t>
            </a: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Ten </a:t>
            </a:r>
            <a:r>
              <a:rPr lang="en-US" sz="2300" dirty="0">
                <a:latin typeface="Calibri"/>
                <a:cs typeface="Calibri"/>
              </a:rPr>
              <a:t>studies </a:t>
            </a:r>
            <a:r>
              <a:rPr lang="en-US" sz="2300" dirty="0" smtClean="0">
                <a:latin typeface="Calibri"/>
                <a:cs typeface="Calibri"/>
              </a:rPr>
              <a:t>(seven </a:t>
            </a:r>
            <a:r>
              <a:rPr lang="en-US" sz="2300" dirty="0">
                <a:latin typeface="Calibri"/>
                <a:cs typeface="Calibri"/>
              </a:rPr>
              <a:t>single cases, </a:t>
            </a:r>
            <a:r>
              <a:rPr lang="en-US" sz="2300" dirty="0" smtClean="0">
                <a:latin typeface="Calibri"/>
                <a:cs typeface="Calibri"/>
              </a:rPr>
              <a:t>three group </a:t>
            </a:r>
            <a:r>
              <a:rPr lang="en-US" sz="2300" dirty="0">
                <a:latin typeface="Calibri"/>
                <a:cs typeface="Calibri"/>
              </a:rPr>
              <a:t>studies with low Ns</a:t>
            </a:r>
            <a:r>
              <a:rPr lang="en-US" sz="2300" dirty="0" smtClean="0">
                <a:latin typeface="Calibri"/>
                <a:cs typeface="Calibri"/>
              </a:rPr>
              <a:t>)</a:t>
            </a:r>
          </a:p>
          <a:p>
            <a:pPr marL="457200" indent="-457200">
              <a:spcAft>
                <a:spcPts val="600"/>
              </a:spcAft>
              <a:buClr>
                <a:schemeClr val="tx1"/>
              </a:buClr>
              <a:buFont typeface="Wingdings" charset="2"/>
              <a:buChar char="§"/>
            </a:pPr>
            <a:r>
              <a:rPr lang="en-US" sz="2300" dirty="0" smtClean="0">
                <a:latin typeface="Calibri"/>
                <a:cs typeface="Calibri"/>
              </a:rPr>
              <a:t>Reported </a:t>
            </a:r>
            <a:r>
              <a:rPr lang="en-US" sz="2300" dirty="0">
                <a:latin typeface="Calibri"/>
                <a:cs typeface="Calibri"/>
              </a:rPr>
              <a:t>positive outcomes for improved communication participation</a:t>
            </a:r>
          </a:p>
        </p:txBody>
      </p:sp>
    </p:spTree>
    <p:extLst>
      <p:ext uri="{BB962C8B-B14F-4D97-AF65-F5344CB8AC3E}">
        <p14:creationId xmlns:p14="http://schemas.microsoft.com/office/powerpoint/2010/main" val="52311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High-tech AAC</a:t>
            </a: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Treatment Targeting a Single Domain</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One </a:t>
            </a:r>
            <a:r>
              <a:rPr lang="en-US" sz="2300" dirty="0">
                <a:latin typeface="Calibri"/>
                <a:cs typeface="Calibri"/>
              </a:rPr>
              <a:t>systematic review of 14 </a:t>
            </a:r>
            <a:r>
              <a:rPr lang="en-US" sz="2300" dirty="0" smtClean="0">
                <a:latin typeface="Calibri"/>
                <a:cs typeface="Calibri"/>
              </a:rPr>
              <a:t>studies</a:t>
            </a:r>
          </a:p>
          <a:p>
            <a:pPr marL="457200" indent="-457200">
              <a:spcAft>
                <a:spcPts val="600"/>
              </a:spcAft>
              <a:buClr>
                <a:schemeClr val="tx1"/>
              </a:buClr>
              <a:buFont typeface="Wingdings" charset="2"/>
              <a:buChar char="§"/>
            </a:pPr>
            <a:r>
              <a:rPr lang="en-US" sz="2300" dirty="0" smtClean="0">
                <a:latin typeface="Calibri"/>
                <a:cs typeface="Calibri"/>
              </a:rPr>
              <a:t>High-tech </a:t>
            </a:r>
            <a:r>
              <a:rPr lang="en-US" sz="2300" dirty="0">
                <a:latin typeface="Calibri"/>
                <a:cs typeface="Calibri"/>
              </a:rPr>
              <a:t>AAC has potential but must be evaluated </a:t>
            </a:r>
            <a:r>
              <a:rPr lang="en-US" sz="2300" dirty="0" smtClean="0">
                <a:latin typeface="Calibri"/>
                <a:cs typeface="Calibri"/>
              </a:rPr>
              <a:t>on </a:t>
            </a:r>
            <a:r>
              <a:rPr lang="en-US" sz="2300" dirty="0">
                <a:latin typeface="Calibri"/>
                <a:cs typeface="Calibri"/>
              </a:rPr>
              <a:t>a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case-by-case </a:t>
            </a:r>
            <a:r>
              <a:rPr lang="en-US" sz="2300" dirty="0">
                <a:latin typeface="Calibri"/>
                <a:cs typeface="Calibri"/>
              </a:rPr>
              <a:t>basis; </a:t>
            </a:r>
            <a:br>
              <a:rPr lang="en-US" sz="2300" dirty="0">
                <a:latin typeface="Calibri"/>
                <a:cs typeface="Calibri"/>
              </a:rPr>
            </a:br>
            <a:r>
              <a:rPr lang="en-US" sz="2300" dirty="0" smtClean="0">
                <a:latin typeface="Calibri"/>
                <a:cs typeface="Calibri"/>
              </a:rPr>
              <a:t>no </a:t>
            </a:r>
            <a:r>
              <a:rPr lang="en-US" sz="2300" dirty="0">
                <a:latin typeface="Calibri"/>
                <a:cs typeface="Calibri"/>
              </a:rPr>
              <a:t>general recommendations are possible</a:t>
            </a:r>
          </a:p>
        </p:txBody>
      </p:sp>
    </p:spTree>
    <p:extLst>
      <p:ext uri="{BB962C8B-B14F-4D97-AF65-F5344CB8AC3E}">
        <p14:creationId xmlns:p14="http://schemas.microsoft.com/office/powerpoint/2010/main" val="3489591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652402"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Intervention for depression</a:t>
            </a:r>
            <a:endParaRPr lang="en-US" sz="3100" dirty="0">
              <a:solidFill>
                <a:srgbClr val="1E8A1F"/>
              </a:solidFill>
              <a:latin typeface="Calibri"/>
              <a:cs typeface="Calibri"/>
            </a:endParaRPr>
          </a:p>
          <a:p>
            <a:endParaRPr lang="en" sz="2800" b="0" i="1" dirty="0">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Intervention Targeting Psychosocial Adjustment</a:t>
            </a:r>
            <a:endParaRPr lang="en" sz="3100" dirty="0">
              <a:solidFill>
                <a:schemeClr val="bg1"/>
              </a:solidFill>
              <a:latin typeface="Calibri"/>
              <a:cs typeface="Calibri"/>
            </a:endParaRPr>
          </a:p>
        </p:txBody>
      </p:sp>
      <p:sp>
        <p:nvSpPr>
          <p:cNvPr id="8" name="Shape 35"/>
          <p:cNvSpPr txBox="1">
            <a:spLocks/>
          </p:cNvSpPr>
          <p:nvPr/>
        </p:nvSpPr>
        <p:spPr>
          <a:xfrm>
            <a:off x="217841" y="1669919"/>
            <a:ext cx="8812406" cy="3239835"/>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a:latin typeface="Calibri"/>
                <a:cs typeface="Calibri"/>
              </a:rPr>
              <a:t>Included cognitive behavioral therapy, narrative therapy,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and family </a:t>
            </a:r>
            <a:r>
              <a:rPr lang="en-US" sz="2300" dirty="0">
                <a:latin typeface="Calibri"/>
                <a:cs typeface="Calibri"/>
              </a:rPr>
              <a:t>therapy</a:t>
            </a:r>
          </a:p>
          <a:p>
            <a:pPr marL="457200" indent="-457200">
              <a:spcAft>
                <a:spcPts val="600"/>
              </a:spcAft>
              <a:buClr>
                <a:schemeClr val="tx1"/>
              </a:buClr>
              <a:buFont typeface="Wingdings" charset="2"/>
              <a:buChar char="§"/>
            </a:pPr>
            <a:r>
              <a:rPr lang="en-US" sz="2300" dirty="0" smtClean="0">
                <a:latin typeface="Calibri"/>
                <a:cs typeface="Calibri"/>
              </a:rPr>
              <a:t>Four </a:t>
            </a:r>
            <a:r>
              <a:rPr lang="en-US" sz="2300" dirty="0">
                <a:latin typeface="Calibri"/>
                <a:cs typeface="Calibri"/>
              </a:rPr>
              <a:t>studies including </a:t>
            </a:r>
            <a:r>
              <a:rPr lang="en-US" sz="2300" dirty="0" smtClean="0">
                <a:latin typeface="Calibri"/>
                <a:cs typeface="Calibri"/>
              </a:rPr>
              <a:t>one </a:t>
            </a:r>
            <a:r>
              <a:rPr lang="en-US" sz="2300" dirty="0">
                <a:latin typeface="Calibri"/>
                <a:cs typeface="Calibri"/>
              </a:rPr>
              <a:t>RCT</a:t>
            </a:r>
          </a:p>
          <a:p>
            <a:pPr marL="457200" indent="-457200">
              <a:spcAft>
                <a:spcPts val="600"/>
              </a:spcAft>
              <a:buClr>
                <a:schemeClr val="tx1"/>
              </a:buClr>
              <a:buFont typeface="Wingdings" charset="2"/>
              <a:buChar char="§"/>
            </a:pPr>
            <a:r>
              <a:rPr lang="en-US" sz="2300" dirty="0">
                <a:latin typeface="Calibri"/>
                <a:cs typeface="Calibri"/>
              </a:rPr>
              <a:t>All resulted in positive outcomes of mood</a:t>
            </a:r>
          </a:p>
          <a:p>
            <a:pPr marL="457200" indent="-457200">
              <a:spcAft>
                <a:spcPts val="600"/>
              </a:spcAft>
              <a:buClr>
                <a:schemeClr val="tx1"/>
              </a:buClr>
              <a:buFont typeface="Wingdings" charset="2"/>
              <a:buChar char="§"/>
            </a:pPr>
            <a:r>
              <a:rPr lang="en-US" sz="2300" dirty="0">
                <a:latin typeface="Calibri"/>
                <a:cs typeface="Calibri"/>
              </a:rPr>
              <a:t>Need more research on impact on participation </a:t>
            </a:r>
            <a:r>
              <a:rPr lang="en-US" sz="2300" dirty="0" smtClean="0">
                <a:latin typeface="Calibri"/>
                <a:cs typeface="Calibri"/>
              </a:rPr>
              <a:t>and </a:t>
            </a:r>
            <a:r>
              <a:rPr lang="en-US" sz="2300" dirty="0">
                <a:latin typeface="Calibri"/>
                <a:cs typeface="Calibri"/>
              </a:rPr>
              <a:t>QOL</a:t>
            </a:r>
          </a:p>
          <a:p>
            <a:pPr marL="457200" indent="-457200">
              <a:spcAft>
                <a:spcPts val="600"/>
              </a:spcAft>
              <a:buClr>
                <a:schemeClr val="tx1"/>
              </a:buClr>
              <a:buFont typeface="Wingdings" charset="2"/>
              <a:buChar char="§"/>
            </a:pPr>
            <a:r>
              <a:rPr lang="en-US" sz="2300" dirty="0">
                <a:latin typeface="Calibri"/>
                <a:cs typeface="Calibri"/>
              </a:rPr>
              <a:t>Recommended based on effectiveness for alleviating </a:t>
            </a:r>
            <a:r>
              <a:rPr lang="en-US" sz="2300" dirty="0" smtClean="0">
                <a:latin typeface="Calibri"/>
                <a:cs typeface="Calibri"/>
              </a:rPr>
              <a:t/>
            </a:r>
            <a:br>
              <a:rPr lang="en-US" sz="2300" dirty="0" smtClean="0">
                <a:latin typeface="Calibri"/>
                <a:cs typeface="Calibri"/>
              </a:rPr>
            </a:br>
            <a:r>
              <a:rPr lang="en-US" sz="2300" dirty="0" smtClean="0">
                <a:latin typeface="Calibri"/>
                <a:cs typeface="Calibri"/>
              </a:rPr>
              <a:t>depression </a:t>
            </a:r>
            <a:r>
              <a:rPr lang="en-US" sz="2300" dirty="0">
                <a:latin typeface="Calibri"/>
                <a:cs typeface="Calibri"/>
              </a:rPr>
              <a:t>and for ethical reasons</a:t>
            </a:r>
          </a:p>
        </p:txBody>
      </p:sp>
    </p:spTree>
    <p:extLst>
      <p:ext uri="{BB962C8B-B14F-4D97-AF65-F5344CB8AC3E}">
        <p14:creationId xmlns:p14="http://schemas.microsoft.com/office/powerpoint/2010/main" val="1175709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4290117" y="1077627"/>
            <a:ext cx="4580126" cy="318216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a:spcAft>
                <a:spcPts val="600"/>
              </a:spcAft>
            </a:pPr>
            <a:r>
              <a:rPr lang="en-US" sz="2200" dirty="0">
                <a:solidFill>
                  <a:srgbClr val="1E8A1F"/>
                </a:solidFill>
                <a:latin typeface="Calibri"/>
                <a:cs typeface="Calibri"/>
              </a:rPr>
              <a:t>Archive of </a:t>
            </a:r>
            <a:r>
              <a:rPr lang="en-US" sz="2200" dirty="0" smtClean="0">
                <a:solidFill>
                  <a:srgbClr val="1E8A1F"/>
                </a:solidFill>
                <a:latin typeface="Calibri"/>
                <a:cs typeface="Calibri"/>
              </a:rPr>
              <a:t>news stories </a:t>
            </a:r>
            <a:r>
              <a:rPr lang="en-US" sz="2200" dirty="0">
                <a:solidFill>
                  <a:srgbClr val="1E8A1F"/>
                </a:solidFill>
                <a:latin typeface="Calibri"/>
                <a:cs typeface="Calibri"/>
              </a:rPr>
              <a:t>and </a:t>
            </a:r>
            <a:r>
              <a:rPr lang="en-US" sz="2200" dirty="0" smtClean="0">
                <a:solidFill>
                  <a:srgbClr val="1E8A1F"/>
                </a:solidFill>
                <a:latin typeface="Calibri"/>
                <a:cs typeface="Calibri"/>
              </a:rPr>
              <a:t/>
            </a:r>
            <a:br>
              <a:rPr lang="en-US" sz="2200" dirty="0" smtClean="0">
                <a:solidFill>
                  <a:srgbClr val="1E8A1F"/>
                </a:solidFill>
                <a:latin typeface="Calibri"/>
                <a:cs typeface="Calibri"/>
              </a:rPr>
            </a:br>
            <a:r>
              <a:rPr lang="en-US" sz="2200" dirty="0" smtClean="0">
                <a:solidFill>
                  <a:srgbClr val="1E8A1F"/>
                </a:solidFill>
                <a:latin typeface="Calibri"/>
                <a:cs typeface="Calibri"/>
              </a:rPr>
              <a:t>peer-reviewed articles </a:t>
            </a:r>
            <a:r>
              <a:rPr lang="en-US" sz="2200" dirty="0">
                <a:solidFill>
                  <a:srgbClr val="1E8A1F"/>
                </a:solidFill>
                <a:latin typeface="Calibri"/>
                <a:cs typeface="Calibri"/>
              </a:rPr>
              <a:t>on </a:t>
            </a:r>
            <a:r>
              <a:rPr lang="en-US" sz="2200" dirty="0" smtClean="0">
                <a:solidFill>
                  <a:srgbClr val="1E8A1F"/>
                </a:solidFill>
                <a:latin typeface="Calibri"/>
                <a:cs typeface="Calibri"/>
              </a:rPr>
              <a:t>LPAA</a:t>
            </a:r>
            <a:endParaRPr lang="en-US" sz="2200" dirty="0">
              <a:solidFill>
                <a:srgbClr val="1E8A1F"/>
              </a:solidFill>
              <a:latin typeface="Calibri"/>
              <a:cs typeface="Calibri"/>
            </a:endParaRPr>
          </a:p>
          <a:p>
            <a:pPr>
              <a:spcAft>
                <a:spcPts val="600"/>
              </a:spcAft>
            </a:pPr>
            <a:r>
              <a:rPr lang="en-US" sz="2200" dirty="0">
                <a:solidFill>
                  <a:srgbClr val="1E8A1F"/>
                </a:solidFill>
                <a:latin typeface="Calibri"/>
                <a:cs typeface="Calibri"/>
              </a:rPr>
              <a:t>Educational </a:t>
            </a:r>
            <a:r>
              <a:rPr lang="en-US" sz="2200" dirty="0" smtClean="0">
                <a:solidFill>
                  <a:srgbClr val="1E8A1F"/>
                </a:solidFill>
                <a:latin typeface="Calibri"/>
                <a:cs typeface="Calibri"/>
              </a:rPr>
              <a:t>videos </a:t>
            </a:r>
            <a:r>
              <a:rPr lang="en-US" sz="2200" dirty="0">
                <a:solidFill>
                  <a:srgbClr val="1E8A1F"/>
                </a:solidFill>
                <a:latin typeface="Calibri"/>
                <a:cs typeface="Calibri"/>
              </a:rPr>
              <a:t>for </a:t>
            </a:r>
            <a:r>
              <a:rPr lang="en-US" sz="2200" dirty="0" smtClean="0">
                <a:solidFill>
                  <a:srgbClr val="1E8A1F"/>
                </a:solidFill>
                <a:latin typeface="Calibri"/>
                <a:cs typeface="Calibri"/>
              </a:rPr>
              <a:t>people </a:t>
            </a:r>
            <a:r>
              <a:rPr lang="en-US" sz="2200" dirty="0">
                <a:solidFill>
                  <a:srgbClr val="1E8A1F"/>
                </a:solidFill>
                <a:latin typeface="Calibri"/>
                <a:cs typeface="Calibri"/>
              </a:rPr>
              <a:t>with </a:t>
            </a:r>
            <a:r>
              <a:rPr lang="en-US" sz="2200" dirty="0" smtClean="0">
                <a:solidFill>
                  <a:srgbClr val="1E8A1F"/>
                </a:solidFill>
                <a:latin typeface="Calibri"/>
                <a:cs typeface="Calibri"/>
              </a:rPr>
              <a:t>aphasia</a:t>
            </a:r>
            <a:r>
              <a:rPr lang="en-US" sz="2200" dirty="0">
                <a:solidFill>
                  <a:srgbClr val="1E8A1F"/>
                </a:solidFill>
                <a:latin typeface="Calibri"/>
                <a:cs typeface="Calibri"/>
              </a:rPr>
              <a:t>, </a:t>
            </a:r>
            <a:r>
              <a:rPr lang="en-US" sz="2200" dirty="0" smtClean="0">
                <a:solidFill>
                  <a:srgbClr val="1E8A1F"/>
                </a:solidFill>
                <a:latin typeface="Calibri"/>
                <a:cs typeface="Calibri"/>
              </a:rPr>
              <a:t>caregivers, </a:t>
            </a:r>
            <a:r>
              <a:rPr lang="en-US" sz="2200" dirty="0">
                <a:solidFill>
                  <a:srgbClr val="1E8A1F"/>
                </a:solidFill>
                <a:latin typeface="Calibri"/>
                <a:cs typeface="Calibri"/>
              </a:rPr>
              <a:t>and </a:t>
            </a:r>
            <a:r>
              <a:rPr lang="en-US" sz="2200" dirty="0" smtClean="0">
                <a:solidFill>
                  <a:srgbClr val="1E8A1F"/>
                </a:solidFill>
                <a:latin typeface="Calibri"/>
                <a:cs typeface="Calibri"/>
              </a:rPr>
              <a:t>community stakeholders</a:t>
            </a:r>
            <a:endParaRPr lang="en-US" sz="2200" dirty="0">
              <a:solidFill>
                <a:srgbClr val="1E8A1F"/>
              </a:solidFill>
              <a:latin typeface="Calibri"/>
              <a:cs typeface="Calibri"/>
            </a:endParaRPr>
          </a:p>
          <a:p>
            <a:pPr>
              <a:spcAft>
                <a:spcPts val="600"/>
              </a:spcAft>
            </a:pPr>
            <a:r>
              <a:rPr lang="en-US" sz="2200" dirty="0">
                <a:solidFill>
                  <a:srgbClr val="1E8A1F"/>
                </a:solidFill>
                <a:latin typeface="Calibri"/>
                <a:cs typeface="Calibri"/>
              </a:rPr>
              <a:t>Opportunities to get involved and support the growth of aphasia care, and </a:t>
            </a:r>
            <a:r>
              <a:rPr lang="en-US" sz="2200" dirty="0" smtClean="0">
                <a:solidFill>
                  <a:srgbClr val="1E8A1F"/>
                </a:solidFill>
                <a:latin typeface="Calibri"/>
                <a:cs typeface="Calibri"/>
              </a:rPr>
              <a:t>LPAA</a:t>
            </a:r>
            <a:endParaRPr lang="en-US" sz="2200" dirty="0">
              <a:solidFill>
                <a:srgbClr val="1E8A1F"/>
              </a:solidFill>
              <a:latin typeface="Calibri"/>
              <a:cs typeface="Calibri"/>
            </a:endParaRPr>
          </a:p>
          <a:p>
            <a:pPr>
              <a:spcAft>
                <a:spcPts val="600"/>
              </a:spcAft>
            </a:pPr>
            <a:r>
              <a:rPr lang="en-US" sz="2200" dirty="0">
                <a:solidFill>
                  <a:srgbClr val="1E8A1F"/>
                </a:solidFill>
                <a:latin typeface="Calibri"/>
                <a:cs typeface="Calibri"/>
              </a:rPr>
              <a:t>And </a:t>
            </a:r>
            <a:r>
              <a:rPr lang="en-US" sz="2200" dirty="0" smtClean="0">
                <a:solidFill>
                  <a:srgbClr val="1E8A1F"/>
                </a:solidFill>
                <a:latin typeface="Calibri"/>
                <a:cs typeface="Calibri"/>
              </a:rPr>
              <a:t>much, much more.</a:t>
            </a:r>
            <a:endParaRPr lang="en" sz="2200" b="0" i="1" dirty="0">
              <a:latin typeface="Calibri"/>
              <a:cs typeface="Calibri"/>
            </a:endParaRPr>
          </a:p>
        </p:txBody>
      </p:sp>
      <p:sp>
        <p:nvSpPr>
          <p:cNvPr id="7" name="Shape 35"/>
          <p:cNvSpPr txBox="1">
            <a:spLocks/>
          </p:cNvSpPr>
          <p:nvPr/>
        </p:nvSpPr>
        <p:spPr>
          <a:xfrm>
            <a:off x="4290117" y="249988"/>
            <a:ext cx="4440122"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chemeClr val="bg1"/>
                </a:solidFill>
                <a:latin typeface="Calibri"/>
                <a:cs typeface="Calibri"/>
              </a:rPr>
              <a:t>Aphasia Access Online</a:t>
            </a:r>
            <a:endParaRPr lang="en" sz="3100" dirty="0">
              <a:solidFill>
                <a:schemeClr val="bg1"/>
              </a:solidFill>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30" y="249987"/>
            <a:ext cx="3658270" cy="4221081"/>
          </a:xfrm>
          <a:prstGeom prst="rect">
            <a:avLst/>
          </a:prstGeom>
          <a:effectLst>
            <a:outerShdw blurRad="50800" dist="38100" dir="2700000" sx="102000" sy="102000" algn="tl" rotWithShape="0">
              <a:srgbClr val="000000">
                <a:alpha val="43000"/>
              </a:srgbClr>
            </a:outerShdw>
          </a:effectLst>
        </p:spPr>
      </p:pic>
    </p:spTree>
    <p:extLst>
      <p:ext uri="{BB962C8B-B14F-4D97-AF65-F5344CB8AC3E}">
        <p14:creationId xmlns:p14="http://schemas.microsoft.com/office/powerpoint/2010/main" val="63319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5"/>
          <p:cNvSpPr txBox="1">
            <a:spLocks/>
          </p:cNvSpPr>
          <p:nvPr/>
        </p:nvSpPr>
        <p:spPr>
          <a:xfrm>
            <a:off x="217841" y="249988"/>
            <a:ext cx="7243663"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Academic Module Committee</a:t>
            </a:r>
            <a:endParaRPr lang="en" sz="3900" dirty="0">
              <a:solidFill>
                <a:schemeClr val="bg1"/>
              </a:solidFill>
              <a:latin typeface="Calibri"/>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1339273"/>
            <a:ext cx="8229600" cy="2286000"/>
          </a:xfrm>
          <a:prstGeom prst="rect">
            <a:avLst/>
          </a:prstGeom>
        </p:spPr>
      </p:pic>
    </p:spTree>
    <p:extLst>
      <p:ext uri="{BB962C8B-B14F-4D97-AF65-F5344CB8AC3E}">
        <p14:creationId xmlns:p14="http://schemas.microsoft.com/office/powerpoint/2010/main" val="2025833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5"/>
          <p:cNvSpPr txBox="1">
            <a:spLocks/>
          </p:cNvSpPr>
          <p:nvPr/>
        </p:nvSpPr>
        <p:spPr>
          <a:xfrm>
            <a:off x="217841" y="249988"/>
            <a:ext cx="6746875"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About Aphasia Access</a:t>
            </a:r>
            <a:endParaRPr lang="en" sz="3900" dirty="0">
              <a:solidFill>
                <a:schemeClr val="bg1"/>
              </a:solidFill>
              <a:latin typeface="Calibri"/>
              <a:cs typeface="Calibri"/>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3033"/>
          <a:stretch/>
        </p:blipFill>
        <p:spPr>
          <a:xfrm>
            <a:off x="217841" y="1589923"/>
            <a:ext cx="3107061" cy="2694799"/>
          </a:xfrm>
          <a:prstGeom prst="rect">
            <a:avLst/>
          </a:prstGeom>
        </p:spPr>
      </p:pic>
      <p:sp>
        <p:nvSpPr>
          <p:cNvPr id="9" name="TextBox 8"/>
          <p:cNvSpPr txBox="1"/>
          <p:nvPr/>
        </p:nvSpPr>
        <p:spPr>
          <a:xfrm>
            <a:off x="3600094" y="1114316"/>
            <a:ext cx="5104306" cy="3447097"/>
          </a:xfrm>
          <a:prstGeom prst="rect">
            <a:avLst/>
          </a:prstGeom>
          <a:noFill/>
        </p:spPr>
        <p:txBody>
          <a:bodyPr wrap="square" lIns="0" tIns="0" rIns="0" bIns="0" rtlCol="0">
            <a:spAutoFit/>
          </a:bodyPr>
          <a:lstStyle/>
          <a:p>
            <a:pPr algn="ctr"/>
            <a:endParaRPr lang="en-US" sz="1600" b="1" dirty="0"/>
          </a:p>
          <a:p>
            <a:pPr marL="285750" indent="-285750">
              <a:buFont typeface="Arial" charset="0"/>
              <a:buChar char="•"/>
            </a:pPr>
            <a:r>
              <a:rPr lang="en-US" sz="1600" b="1" dirty="0"/>
              <a:t>Received its 501c(3) designation in May 2014</a:t>
            </a:r>
          </a:p>
          <a:p>
            <a:pPr marL="285750" indent="-285750">
              <a:buFont typeface="Arial" charset="0"/>
              <a:buChar char="•"/>
            </a:pPr>
            <a:endParaRPr lang="en-US" sz="1600" b="1" dirty="0"/>
          </a:p>
          <a:p>
            <a:pPr marL="285750" indent="-285750">
              <a:buFont typeface="Arial" charset="0"/>
              <a:buChar char="•"/>
            </a:pPr>
            <a:r>
              <a:rPr lang="en-US" sz="1600" b="1" dirty="0"/>
              <a:t>Membership includes representation from 33 states and 5 Canadian Provinces. The Life Participation Approach to Aphasia (LPAA) is the core philosophy.</a:t>
            </a:r>
          </a:p>
          <a:p>
            <a:pPr marL="285750" indent="-285750">
              <a:buFont typeface="Arial" charset="0"/>
              <a:buChar char="•"/>
            </a:pPr>
            <a:endParaRPr lang="en-US" sz="1600" b="1" dirty="0"/>
          </a:p>
          <a:p>
            <a:pPr marL="285750" indent="-285750">
              <a:buFont typeface="Arial" charset="0"/>
              <a:buChar char="•"/>
            </a:pPr>
            <a:r>
              <a:rPr lang="en-US" sz="1600" b="1" dirty="0"/>
              <a:t>Produces videos, webinars and podcasts that are used internationally to educate speech-language pathologists, healthcare professionals, students, nonprofit board members and community leaders.</a:t>
            </a:r>
          </a:p>
          <a:p>
            <a:pPr marL="285750" indent="-285750">
              <a:buFont typeface="Arial" charset="0"/>
              <a:buChar char="•"/>
            </a:pPr>
            <a:endParaRPr lang="en-US" sz="1600" b="1" dirty="0"/>
          </a:p>
          <a:p>
            <a:pPr marL="285750" indent="-285750">
              <a:buFont typeface="Arial" charset="0"/>
              <a:buChar char="•"/>
            </a:pPr>
            <a:r>
              <a:rPr lang="en-US" sz="1600" b="1" dirty="0"/>
              <a:t>Advocates for aphasia care and communication </a:t>
            </a:r>
            <a:r>
              <a:rPr lang="en-US" sz="1600" b="1" dirty="0" smtClean="0"/>
              <a:t/>
            </a:r>
            <a:br>
              <a:rPr lang="en-US" sz="1600" b="1" dirty="0" smtClean="0"/>
            </a:br>
            <a:r>
              <a:rPr lang="en-US" sz="1600" b="1" dirty="0" smtClean="0"/>
              <a:t>access </a:t>
            </a:r>
            <a:r>
              <a:rPr lang="en-US" sz="1600" b="1" dirty="0"/>
              <a:t>throughout health care.</a:t>
            </a:r>
          </a:p>
        </p:txBody>
      </p:sp>
    </p:spTree>
    <p:extLst>
      <p:ext uri="{BB962C8B-B14F-4D97-AF65-F5344CB8AC3E}">
        <p14:creationId xmlns:p14="http://schemas.microsoft.com/office/powerpoint/2010/main" val="365266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5"/>
          <p:cNvSpPr txBox="1">
            <a:spLocks/>
          </p:cNvSpPr>
          <p:nvPr/>
        </p:nvSpPr>
        <p:spPr>
          <a:xfrm>
            <a:off x="217841" y="249988"/>
            <a:ext cx="6746875"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Two Types of Research</a:t>
            </a:r>
            <a:endParaRPr lang="en" sz="3900" dirty="0">
              <a:solidFill>
                <a:schemeClr val="bg1"/>
              </a:solidFill>
              <a:latin typeface="Calibri"/>
              <a:cs typeface="Calibri"/>
            </a:endParaRPr>
          </a:p>
        </p:txBody>
      </p:sp>
      <p:sp>
        <p:nvSpPr>
          <p:cNvPr id="8" name="Shape 35"/>
          <p:cNvSpPr txBox="1">
            <a:spLocks/>
          </p:cNvSpPr>
          <p:nvPr/>
        </p:nvSpPr>
        <p:spPr>
          <a:xfrm>
            <a:off x="217841" y="1269938"/>
            <a:ext cx="8664798" cy="152464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buClr>
                <a:schemeClr val="tx1"/>
              </a:buClr>
              <a:buFont typeface="Wingdings" charset="2"/>
              <a:buChar char="§"/>
            </a:pPr>
            <a:r>
              <a:rPr lang="en-US" sz="4000" dirty="0" smtClean="0">
                <a:solidFill>
                  <a:schemeClr val="tx1"/>
                </a:solidFill>
                <a:latin typeface="Calibri"/>
                <a:cs typeface="Calibri"/>
              </a:rPr>
              <a:t>Research supporting need for LPAA</a:t>
            </a:r>
          </a:p>
          <a:p>
            <a:pPr marL="457200" indent="-457200">
              <a:buClr>
                <a:schemeClr val="tx1"/>
              </a:buClr>
              <a:buFont typeface="Wingdings" charset="2"/>
              <a:buChar char="§"/>
            </a:pPr>
            <a:r>
              <a:rPr lang="en-US" sz="4000" dirty="0" smtClean="0">
                <a:latin typeface="Calibri"/>
                <a:cs typeface="Calibri"/>
              </a:rPr>
              <a:t>Treatment/intervention research</a:t>
            </a:r>
            <a:endParaRPr lang="en" sz="4000" dirty="0">
              <a:solidFill>
                <a:schemeClr val="tx1"/>
              </a:solidFill>
              <a:latin typeface="Calibri"/>
              <a:cs typeface="Calibri"/>
            </a:endParaRPr>
          </a:p>
        </p:txBody>
      </p:sp>
    </p:spTree>
    <p:extLst>
      <p:ext uri="{BB962C8B-B14F-4D97-AF65-F5344CB8AC3E}">
        <p14:creationId xmlns:p14="http://schemas.microsoft.com/office/powerpoint/2010/main" val="365266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What is needed to live successfully with aphasia?</a:t>
            </a:r>
            <a:endParaRPr lang="en" sz="31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Five </a:t>
            </a:r>
            <a:r>
              <a:rPr lang="en-US" sz="2300" dirty="0">
                <a:latin typeface="Calibri"/>
                <a:cs typeface="Calibri"/>
              </a:rPr>
              <a:t>qualitative studies collectively report results of  interviews with 40 PWA, 24 family members, and 25 SLPs</a:t>
            </a:r>
          </a:p>
          <a:p>
            <a:pPr marL="457200" indent="-457200">
              <a:spcAft>
                <a:spcPts val="600"/>
              </a:spcAft>
              <a:buClr>
                <a:schemeClr val="tx1"/>
              </a:buClr>
              <a:buFont typeface="Wingdings" charset="2"/>
              <a:buChar char="§"/>
            </a:pPr>
            <a:r>
              <a:rPr lang="en-US" sz="2300" dirty="0" smtClean="0">
                <a:latin typeface="Calibri"/>
                <a:cs typeface="Calibri"/>
              </a:rPr>
              <a:t>Key themes: engage in meaningful activities, have relationships, communicate with others, and feel positive</a:t>
            </a:r>
          </a:p>
          <a:p>
            <a:pPr marL="457200" indent="-457200">
              <a:spcAft>
                <a:spcPts val="600"/>
              </a:spcAft>
              <a:buClr>
                <a:schemeClr val="tx1"/>
              </a:buClr>
              <a:buFont typeface="Wingdings" charset="2"/>
              <a:buChar char="§"/>
            </a:pPr>
            <a:r>
              <a:rPr lang="en-US" sz="2300" dirty="0" smtClean="0">
                <a:latin typeface="Calibri"/>
                <a:cs typeface="Calibri"/>
              </a:rPr>
              <a:t>Conclusions: </a:t>
            </a:r>
            <a:r>
              <a:rPr lang="en-US" sz="2300" dirty="0" smtClean="0">
                <a:solidFill>
                  <a:srgbClr val="1E8A1F"/>
                </a:solidFill>
                <a:latin typeface="Calibri"/>
                <a:cs typeface="Calibri"/>
              </a:rPr>
              <a:t>Treatment </a:t>
            </a:r>
            <a:r>
              <a:rPr lang="en-US" sz="2300" dirty="0">
                <a:solidFill>
                  <a:srgbClr val="1E8A1F"/>
                </a:solidFill>
                <a:latin typeface="Calibri"/>
                <a:cs typeface="Calibri"/>
              </a:rPr>
              <a:t>should be </a:t>
            </a:r>
            <a:r>
              <a:rPr lang="en-US" sz="2300" dirty="0" smtClean="0">
                <a:solidFill>
                  <a:srgbClr val="1E8A1F"/>
                </a:solidFill>
                <a:latin typeface="Calibri"/>
                <a:cs typeface="Calibri"/>
              </a:rPr>
              <a:t>holistic</a:t>
            </a:r>
            <a:r>
              <a:rPr lang="en-US" sz="2300" dirty="0">
                <a:solidFill>
                  <a:srgbClr val="1E8A1F"/>
                </a:solidFill>
                <a:latin typeface="Calibri"/>
                <a:cs typeface="Calibri"/>
              </a:rPr>
              <a:t> </a:t>
            </a:r>
            <a:r>
              <a:rPr lang="en-US" sz="2300" dirty="0" smtClean="0">
                <a:solidFill>
                  <a:srgbClr val="1E8A1F"/>
                </a:solidFill>
                <a:latin typeface="Calibri"/>
                <a:cs typeface="Calibri"/>
              </a:rPr>
              <a:t>AND treatment </a:t>
            </a:r>
            <a:r>
              <a:rPr lang="en-US" sz="2300" dirty="0">
                <a:solidFill>
                  <a:srgbClr val="1E8A1F"/>
                </a:solidFill>
                <a:latin typeface="Calibri"/>
                <a:cs typeface="Calibri"/>
              </a:rPr>
              <a:t>and research </a:t>
            </a:r>
            <a:r>
              <a:rPr lang="en-US" sz="2300" dirty="0" smtClean="0">
                <a:solidFill>
                  <a:srgbClr val="1E8A1F"/>
                </a:solidFill>
                <a:latin typeface="Calibri"/>
                <a:cs typeface="Calibri"/>
              </a:rPr>
              <a:t>should </a:t>
            </a:r>
            <a:r>
              <a:rPr lang="en-US" sz="2300" dirty="0">
                <a:solidFill>
                  <a:srgbClr val="1E8A1F"/>
                </a:solidFill>
                <a:latin typeface="Calibri"/>
                <a:cs typeface="Calibri"/>
              </a:rPr>
              <a:t>report outcomes </a:t>
            </a:r>
            <a:r>
              <a:rPr lang="en-US" sz="2300" dirty="0" smtClean="0">
                <a:solidFill>
                  <a:srgbClr val="1E8A1F"/>
                </a:solidFill>
                <a:latin typeface="Calibri"/>
                <a:cs typeface="Calibri"/>
              </a:rPr>
              <a:t>relating </a:t>
            </a:r>
            <a:r>
              <a:rPr lang="en-US" sz="2300" dirty="0">
                <a:solidFill>
                  <a:srgbClr val="1E8A1F"/>
                </a:solidFill>
                <a:latin typeface="Calibri"/>
                <a:cs typeface="Calibri"/>
              </a:rPr>
              <a:t>to key themes</a:t>
            </a:r>
          </a:p>
        </p:txBody>
      </p:sp>
    </p:spTree>
    <p:extLst>
      <p:ext uri="{BB962C8B-B14F-4D97-AF65-F5344CB8AC3E}">
        <p14:creationId xmlns:p14="http://schemas.microsoft.com/office/powerpoint/2010/main" val="889607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Patient-centered goals</a:t>
            </a:r>
            <a:endParaRPr lang="en" sz="31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Four </a:t>
            </a:r>
            <a:r>
              <a:rPr lang="en-US" sz="2300" dirty="0">
                <a:latin typeface="Calibri"/>
                <a:cs typeface="Calibri"/>
              </a:rPr>
              <a:t>qualitative studies collectively report on interviews </a:t>
            </a:r>
            <a:br>
              <a:rPr lang="en-US" sz="2300" dirty="0">
                <a:latin typeface="Calibri"/>
                <a:cs typeface="Calibri"/>
              </a:rPr>
            </a:br>
            <a:r>
              <a:rPr lang="en-US" sz="2300" dirty="0">
                <a:latin typeface="Calibri"/>
                <a:cs typeface="Calibri"/>
              </a:rPr>
              <a:t>with 50 PWA, 48 family members, &amp; 34 SLPs</a:t>
            </a:r>
          </a:p>
          <a:p>
            <a:pPr marL="457200" indent="-457200">
              <a:spcAft>
                <a:spcPts val="600"/>
              </a:spcAft>
              <a:buClr>
                <a:schemeClr val="tx1"/>
              </a:buClr>
              <a:buFont typeface="Wingdings" charset="2"/>
              <a:buChar char="§"/>
            </a:pPr>
            <a:r>
              <a:rPr lang="en-US" sz="2300" dirty="0">
                <a:latin typeface="Calibri"/>
                <a:cs typeface="Calibri"/>
              </a:rPr>
              <a:t>Goals of PWA and family were related to activity and participation</a:t>
            </a:r>
            <a:r>
              <a:rPr lang="en-US" sz="2300" dirty="0" smtClean="0">
                <a:latin typeface="Calibri"/>
                <a:cs typeface="Calibri"/>
              </a:rPr>
              <a:t>, SLP </a:t>
            </a:r>
            <a:r>
              <a:rPr lang="en-US" sz="2300" dirty="0">
                <a:latin typeface="Calibri"/>
                <a:cs typeface="Calibri"/>
              </a:rPr>
              <a:t>goals were related to impairment early in rehab and moved toward activity/participation later</a:t>
            </a:r>
          </a:p>
          <a:p>
            <a:pPr marL="457200" indent="-457200">
              <a:spcAft>
                <a:spcPts val="600"/>
              </a:spcAft>
              <a:buClr>
                <a:schemeClr val="tx1"/>
              </a:buClr>
              <a:buFont typeface="Wingdings" charset="2"/>
              <a:buChar char="§"/>
            </a:pPr>
            <a:r>
              <a:rPr lang="en-US" sz="2300" dirty="0">
                <a:latin typeface="Calibri"/>
                <a:cs typeface="Calibri"/>
              </a:rPr>
              <a:t>Conclusion: </a:t>
            </a:r>
            <a:r>
              <a:rPr lang="en-US" sz="2300" dirty="0" smtClean="0">
                <a:solidFill>
                  <a:srgbClr val="1E8A1F"/>
                </a:solidFill>
                <a:latin typeface="Calibri"/>
                <a:cs typeface="Calibri"/>
              </a:rPr>
              <a:t>PWA </a:t>
            </a:r>
            <a:r>
              <a:rPr lang="en-US" sz="2300" dirty="0">
                <a:solidFill>
                  <a:srgbClr val="1E8A1F"/>
                </a:solidFill>
                <a:latin typeface="Calibri"/>
                <a:cs typeface="Calibri"/>
              </a:rPr>
              <a:t>and families should be included in </a:t>
            </a:r>
            <a:r>
              <a:rPr lang="en-US" sz="2300" dirty="0" smtClean="0">
                <a:solidFill>
                  <a:srgbClr val="1E8A1F"/>
                </a:solidFill>
                <a:latin typeface="Calibri"/>
                <a:cs typeface="Calibri"/>
              </a:rPr>
              <a:t>goal </a:t>
            </a:r>
            <a:r>
              <a:rPr lang="en-US" sz="2300" dirty="0">
                <a:solidFill>
                  <a:srgbClr val="1E8A1F"/>
                </a:solidFill>
                <a:latin typeface="Calibri"/>
                <a:cs typeface="Calibri"/>
              </a:rPr>
              <a:t>selection </a:t>
            </a:r>
            <a:r>
              <a:rPr lang="en-US" sz="2300" dirty="0" smtClean="0">
                <a:solidFill>
                  <a:srgbClr val="1E8A1F"/>
                </a:solidFill>
                <a:latin typeface="Calibri"/>
                <a:cs typeface="Calibri"/>
              </a:rPr>
              <a:t/>
            </a:r>
            <a:br>
              <a:rPr lang="en-US" sz="2300" dirty="0" smtClean="0">
                <a:solidFill>
                  <a:srgbClr val="1E8A1F"/>
                </a:solidFill>
                <a:latin typeface="Calibri"/>
                <a:cs typeface="Calibri"/>
              </a:rPr>
            </a:br>
            <a:r>
              <a:rPr lang="en-US" sz="2300" dirty="0" smtClean="0">
                <a:solidFill>
                  <a:srgbClr val="1E8A1F"/>
                </a:solidFill>
                <a:latin typeface="Calibri"/>
                <a:cs typeface="Calibri"/>
              </a:rPr>
              <a:t>in </a:t>
            </a:r>
            <a:r>
              <a:rPr lang="en-US" sz="2300" dirty="0">
                <a:solidFill>
                  <a:srgbClr val="1E8A1F"/>
                </a:solidFill>
                <a:latin typeface="Calibri"/>
                <a:cs typeface="Calibri"/>
              </a:rPr>
              <a:t>order to achieve patient-centered goals</a:t>
            </a:r>
          </a:p>
        </p:txBody>
      </p:sp>
    </p:spTree>
    <p:extLst>
      <p:ext uri="{BB962C8B-B14F-4D97-AF65-F5344CB8AC3E}">
        <p14:creationId xmlns:p14="http://schemas.microsoft.com/office/powerpoint/2010/main" val="120274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Information needs</a:t>
            </a:r>
            <a:endParaRPr lang="en" sz="31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Three </a:t>
            </a:r>
            <a:r>
              <a:rPr lang="en-US" sz="2300" dirty="0">
                <a:latin typeface="Calibri"/>
                <a:cs typeface="Calibri"/>
              </a:rPr>
              <a:t>studies surveyed or interviewed 368 PWA and/or </a:t>
            </a:r>
            <a:r>
              <a:rPr lang="en-US" sz="2300" dirty="0" err="1">
                <a:latin typeface="Calibri"/>
                <a:cs typeface="Calibri"/>
              </a:rPr>
              <a:t>carers</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Conclusion: Accessible information should be provided at onset and throughout the continuum of care</a:t>
            </a:r>
          </a:p>
        </p:txBody>
      </p:sp>
    </p:spTree>
    <p:extLst>
      <p:ext uri="{BB962C8B-B14F-4D97-AF65-F5344CB8AC3E}">
        <p14:creationId xmlns:p14="http://schemas.microsoft.com/office/powerpoint/2010/main" val="101493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5"/>
          <p:cNvSpPr txBox="1">
            <a:spLocks/>
          </p:cNvSpPr>
          <p:nvPr/>
        </p:nvSpPr>
        <p:spPr>
          <a:xfrm>
            <a:off x="217841" y="1077627"/>
            <a:ext cx="8512398" cy="70227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100" dirty="0" smtClean="0">
                <a:solidFill>
                  <a:srgbClr val="1E8A1F"/>
                </a:solidFill>
                <a:latin typeface="Calibri"/>
                <a:cs typeface="Calibri"/>
              </a:rPr>
              <a:t>Environmental barriers</a:t>
            </a:r>
            <a:endParaRPr lang="en" sz="3100" dirty="0">
              <a:solidFill>
                <a:srgbClr val="1E8A1F"/>
              </a:solidFill>
              <a:latin typeface="Calibri"/>
              <a:cs typeface="Calibri"/>
            </a:endParaRPr>
          </a:p>
        </p:txBody>
      </p:sp>
      <p:sp>
        <p:nvSpPr>
          <p:cNvPr id="7" name="Shape 35"/>
          <p:cNvSpPr txBox="1">
            <a:spLocks/>
          </p:cNvSpPr>
          <p:nvPr/>
        </p:nvSpPr>
        <p:spPr>
          <a:xfrm>
            <a:off x="217841" y="249988"/>
            <a:ext cx="8512398" cy="529974"/>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r>
              <a:rPr lang="en-US" sz="3900" dirty="0" smtClean="0">
                <a:solidFill>
                  <a:schemeClr val="bg1"/>
                </a:solidFill>
                <a:latin typeface="Calibri"/>
                <a:cs typeface="Calibri"/>
              </a:rPr>
              <a:t>Research Supporting Need for LPAA</a:t>
            </a:r>
            <a:endParaRPr lang="en" sz="3900" dirty="0">
              <a:solidFill>
                <a:schemeClr val="bg1"/>
              </a:solidFill>
              <a:latin typeface="Calibri"/>
              <a:cs typeface="Calibri"/>
            </a:endParaRPr>
          </a:p>
        </p:txBody>
      </p:sp>
      <p:sp>
        <p:nvSpPr>
          <p:cNvPr id="8" name="Shape 35"/>
          <p:cNvSpPr txBox="1">
            <a:spLocks/>
          </p:cNvSpPr>
          <p:nvPr/>
        </p:nvSpPr>
        <p:spPr>
          <a:xfrm>
            <a:off x="217841" y="1679912"/>
            <a:ext cx="8812406" cy="3229842"/>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7200" b="1" i="0" u="none" strike="noStrike" cap="none" baseline="0">
                <a:solidFill>
                  <a:schemeClr val="tx1"/>
                </a:solidFill>
                <a:latin typeface="Arial"/>
                <a:ea typeface="Arial"/>
                <a:cs typeface="Arial"/>
                <a:sym typeface="Arial"/>
                <a:rtl val="0"/>
              </a:defRPr>
            </a:lvl1pPr>
            <a:lvl2pPr>
              <a:spcBef>
                <a:spcPts val="0"/>
              </a:spcBef>
              <a:buClr>
                <a:schemeClr val="dk2"/>
              </a:buClr>
              <a:buSzPct val="100000"/>
              <a:buNone/>
              <a:defRPr sz="7200" b="1">
                <a:solidFill>
                  <a:schemeClr val="dk2"/>
                </a:solidFill>
              </a:defRPr>
            </a:lvl2pPr>
            <a:lvl3pPr>
              <a:spcBef>
                <a:spcPts val="0"/>
              </a:spcBef>
              <a:buClr>
                <a:schemeClr val="dk2"/>
              </a:buClr>
              <a:buSzPct val="100000"/>
              <a:buNone/>
              <a:defRPr sz="7200" b="1">
                <a:solidFill>
                  <a:schemeClr val="dk2"/>
                </a:solidFill>
              </a:defRPr>
            </a:lvl3pPr>
            <a:lvl4pPr>
              <a:spcBef>
                <a:spcPts val="0"/>
              </a:spcBef>
              <a:buClr>
                <a:schemeClr val="dk2"/>
              </a:buClr>
              <a:buSzPct val="100000"/>
              <a:buNone/>
              <a:defRPr sz="7200" b="1">
                <a:solidFill>
                  <a:schemeClr val="dk2"/>
                </a:solidFill>
              </a:defRPr>
            </a:lvl4pPr>
            <a:lvl5pPr>
              <a:spcBef>
                <a:spcPts val="0"/>
              </a:spcBef>
              <a:buClr>
                <a:schemeClr val="dk2"/>
              </a:buClr>
              <a:buSzPct val="100000"/>
              <a:buNone/>
              <a:defRPr sz="7200" b="1">
                <a:solidFill>
                  <a:schemeClr val="dk2"/>
                </a:solidFill>
              </a:defRPr>
            </a:lvl5pPr>
            <a:lvl6pPr>
              <a:spcBef>
                <a:spcPts val="0"/>
              </a:spcBef>
              <a:buClr>
                <a:schemeClr val="dk2"/>
              </a:buClr>
              <a:buSzPct val="100000"/>
              <a:buNone/>
              <a:defRPr sz="7200" b="1">
                <a:solidFill>
                  <a:schemeClr val="dk2"/>
                </a:solidFill>
              </a:defRPr>
            </a:lvl6pPr>
            <a:lvl7pPr>
              <a:spcBef>
                <a:spcPts val="0"/>
              </a:spcBef>
              <a:buClr>
                <a:schemeClr val="dk2"/>
              </a:buClr>
              <a:buSzPct val="100000"/>
              <a:buNone/>
              <a:defRPr sz="7200" b="1">
                <a:solidFill>
                  <a:schemeClr val="dk2"/>
                </a:solidFill>
              </a:defRPr>
            </a:lvl7pPr>
            <a:lvl8pPr>
              <a:spcBef>
                <a:spcPts val="0"/>
              </a:spcBef>
              <a:buClr>
                <a:schemeClr val="dk2"/>
              </a:buClr>
              <a:buSzPct val="100000"/>
              <a:buNone/>
              <a:defRPr sz="7200" b="1">
                <a:solidFill>
                  <a:schemeClr val="dk2"/>
                </a:solidFill>
              </a:defRPr>
            </a:lvl8pPr>
            <a:lvl9pPr>
              <a:spcBef>
                <a:spcPts val="0"/>
              </a:spcBef>
              <a:buClr>
                <a:schemeClr val="dk2"/>
              </a:buClr>
              <a:buSzPct val="100000"/>
              <a:buNone/>
              <a:defRPr sz="7200" b="1">
                <a:solidFill>
                  <a:schemeClr val="dk2"/>
                </a:solidFill>
              </a:defRPr>
            </a:lvl9pPr>
          </a:lstStyle>
          <a:p>
            <a:pPr marL="457200" indent="-457200">
              <a:spcAft>
                <a:spcPts val="600"/>
              </a:spcAft>
              <a:buClr>
                <a:schemeClr val="tx1"/>
              </a:buClr>
              <a:buFont typeface="Wingdings" charset="2"/>
              <a:buChar char="§"/>
            </a:pPr>
            <a:r>
              <a:rPr lang="en-US" sz="2300" dirty="0" smtClean="0">
                <a:latin typeface="Calibri"/>
                <a:cs typeface="Calibri"/>
              </a:rPr>
              <a:t>Five </a:t>
            </a:r>
            <a:r>
              <a:rPr lang="en-US" sz="2300" dirty="0">
                <a:latin typeface="Calibri"/>
                <a:cs typeface="Calibri"/>
              </a:rPr>
              <a:t>studies and </a:t>
            </a:r>
            <a:r>
              <a:rPr lang="en-US" sz="2300" dirty="0" smtClean="0">
                <a:latin typeface="Calibri"/>
                <a:cs typeface="Calibri"/>
              </a:rPr>
              <a:t>one </a:t>
            </a:r>
            <a:r>
              <a:rPr lang="en-US" sz="2300" dirty="0">
                <a:latin typeface="Calibri"/>
                <a:cs typeface="Calibri"/>
              </a:rPr>
              <a:t>meta-analysis (of </a:t>
            </a:r>
            <a:r>
              <a:rPr lang="en-US" sz="2300" dirty="0" smtClean="0">
                <a:latin typeface="Calibri"/>
                <a:cs typeface="Calibri"/>
              </a:rPr>
              <a:t>three </a:t>
            </a:r>
            <a:r>
              <a:rPr lang="en-US" sz="2300" dirty="0">
                <a:latin typeface="Calibri"/>
                <a:cs typeface="Calibri"/>
              </a:rPr>
              <a:t>studies) identified environmental barriers to </a:t>
            </a:r>
            <a:r>
              <a:rPr lang="en-US" sz="2300" dirty="0" smtClean="0">
                <a:latin typeface="Calibri"/>
                <a:cs typeface="Calibri"/>
              </a:rPr>
              <a:t>participation </a:t>
            </a:r>
            <a:r>
              <a:rPr lang="en-US" sz="2300" dirty="0">
                <a:latin typeface="Calibri"/>
                <a:cs typeface="Calibri"/>
              </a:rPr>
              <a:t>for </a:t>
            </a:r>
            <a:r>
              <a:rPr lang="en-US" sz="2300" dirty="0" smtClean="0">
                <a:latin typeface="Calibri"/>
                <a:cs typeface="Calibri"/>
              </a:rPr>
              <a:t>PWA</a:t>
            </a:r>
          </a:p>
          <a:p>
            <a:pPr marL="457200" indent="-457200">
              <a:spcAft>
                <a:spcPts val="600"/>
              </a:spcAft>
              <a:buClr>
                <a:schemeClr val="tx1"/>
              </a:buClr>
              <a:buFont typeface="Wingdings" charset="2"/>
              <a:buChar char="§"/>
            </a:pPr>
            <a:r>
              <a:rPr lang="en-US" sz="2300" dirty="0" smtClean="0">
                <a:latin typeface="Calibri"/>
                <a:cs typeface="Calibri"/>
              </a:rPr>
              <a:t>PWA </a:t>
            </a:r>
            <a:r>
              <a:rPr lang="en-US" sz="2300" dirty="0">
                <a:latin typeface="Calibri"/>
                <a:cs typeface="Calibri"/>
              </a:rPr>
              <a:t>tended to be marginalized by societal barriers. Although barriers exist in multiple categories, often they can be reduced</a:t>
            </a:r>
            <a:r>
              <a:rPr lang="en-US" sz="2300" dirty="0" smtClean="0">
                <a:latin typeface="Calibri"/>
                <a:cs typeface="Calibri"/>
              </a:rPr>
              <a:t>.</a:t>
            </a:r>
            <a:endParaRPr lang="en-US" sz="2300" dirty="0">
              <a:latin typeface="Calibri"/>
              <a:cs typeface="Calibri"/>
            </a:endParaRPr>
          </a:p>
          <a:p>
            <a:pPr marL="457200" indent="-457200">
              <a:spcAft>
                <a:spcPts val="600"/>
              </a:spcAft>
              <a:buClr>
                <a:schemeClr val="tx1"/>
              </a:buClr>
              <a:buFont typeface="Wingdings" charset="2"/>
              <a:buChar char="§"/>
            </a:pPr>
            <a:r>
              <a:rPr lang="en-US" sz="2300" dirty="0">
                <a:latin typeface="Calibri"/>
                <a:cs typeface="Calibri"/>
              </a:rPr>
              <a:t>Conclusion: </a:t>
            </a:r>
            <a:endParaRPr lang="en-US" sz="2300" dirty="0" smtClean="0">
              <a:latin typeface="Calibri"/>
              <a:cs typeface="Calibri"/>
            </a:endParaRPr>
          </a:p>
          <a:p>
            <a:pPr marL="914400" lvl="1" indent="-457200">
              <a:spcAft>
                <a:spcPts val="600"/>
              </a:spcAft>
              <a:buClr>
                <a:schemeClr val="tx1"/>
              </a:buClr>
              <a:buFont typeface="Wingdings" charset="2"/>
              <a:buChar char="§"/>
            </a:pPr>
            <a:r>
              <a:rPr lang="en-US" sz="2300" dirty="0" smtClean="0">
                <a:solidFill>
                  <a:srgbClr val="1E8A1F"/>
                </a:solidFill>
                <a:latin typeface="Calibri"/>
                <a:cs typeface="Calibri"/>
              </a:rPr>
              <a:t>Intervention </a:t>
            </a:r>
            <a:r>
              <a:rPr lang="en-US" sz="2300" dirty="0">
                <a:solidFill>
                  <a:srgbClr val="1E8A1F"/>
                </a:solidFill>
                <a:latin typeface="Calibri"/>
                <a:cs typeface="Calibri"/>
              </a:rPr>
              <a:t>should address the environment </a:t>
            </a:r>
            <a:r>
              <a:rPr lang="en-US" sz="2300" dirty="0" smtClean="0">
                <a:solidFill>
                  <a:srgbClr val="1E8A1F"/>
                </a:solidFill>
                <a:latin typeface="Calibri"/>
                <a:cs typeface="Calibri"/>
              </a:rPr>
              <a:t/>
            </a:r>
            <a:br>
              <a:rPr lang="en-US" sz="2300" dirty="0" smtClean="0">
                <a:solidFill>
                  <a:srgbClr val="1E8A1F"/>
                </a:solidFill>
                <a:latin typeface="Calibri"/>
                <a:cs typeface="Calibri"/>
              </a:rPr>
            </a:br>
            <a:r>
              <a:rPr lang="en-US" sz="2300" dirty="0" smtClean="0">
                <a:solidFill>
                  <a:srgbClr val="1E8A1F"/>
                </a:solidFill>
                <a:latin typeface="Calibri"/>
                <a:cs typeface="Calibri"/>
              </a:rPr>
              <a:t>to </a:t>
            </a:r>
            <a:r>
              <a:rPr lang="en-US" sz="2300" dirty="0">
                <a:solidFill>
                  <a:srgbClr val="1E8A1F"/>
                </a:solidFill>
                <a:latin typeface="Calibri"/>
                <a:cs typeface="Calibri"/>
              </a:rPr>
              <a:t>reduce/eliminate barriers</a:t>
            </a:r>
          </a:p>
        </p:txBody>
      </p:sp>
    </p:spTree>
    <p:extLst>
      <p:ext uri="{BB962C8B-B14F-4D97-AF65-F5344CB8AC3E}">
        <p14:creationId xmlns:p14="http://schemas.microsoft.com/office/powerpoint/2010/main" val="166951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1777</TotalTime>
  <Words>1328</Words>
  <Application>Microsoft Macintosh PowerPoint</Application>
  <PresentationFormat>On-screen Show (16:9)</PresentationFormat>
  <Paragraphs>159</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Cambria</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Vaughan</dc:creator>
  <cp:lastModifiedBy>Todd Von Deak</cp:lastModifiedBy>
  <cp:revision>18</cp:revision>
  <dcterms:created xsi:type="dcterms:W3CDTF">2017-06-25T15:42:07Z</dcterms:created>
  <dcterms:modified xsi:type="dcterms:W3CDTF">2017-10-13T23:26:31Z</dcterms:modified>
</cp:coreProperties>
</file>